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70" r:id="rId7"/>
    <p:sldId id="261" r:id="rId8"/>
    <p:sldId id="262" r:id="rId9"/>
    <p:sldId id="264" r:id="rId10"/>
    <p:sldId id="268" r:id="rId11"/>
    <p:sldId id="271" r:id="rId12"/>
    <p:sldId id="267" r:id="rId13"/>
    <p:sldId id="273" r:id="rId14"/>
  </p:sldIdLst>
  <p:sldSz cx="18288000" cy="10287000"/>
  <p:notesSz cx="6858000" cy="9144000"/>
  <p:embeddedFontLst>
    <p:embeddedFont>
      <p:font typeface="Meiryo" panose="020B0604030504040204" pitchFamily="34" charset="-128"/>
      <p:regular r:id="rId16"/>
      <p:bold r:id="rId17"/>
      <p:italic r:id="rId18"/>
      <p:boldItalic r:id="rId19"/>
    </p:embeddedFont>
    <p:embeddedFont>
      <p:font typeface="Montserrat Black" panose="00000A00000000000000" pitchFamily="2" charset="-52"/>
      <p:bold r:id="rId20"/>
      <p:boldItalic r:id="rId21"/>
    </p:embeddedFont>
    <p:embeddedFont>
      <p:font typeface="Montserrat SemiBold" panose="00000700000000000000" pitchFamily="2" charset="-52"/>
      <p:bold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4253"/>
    <a:srgbClr val="FFFFFF"/>
    <a:srgbClr val="0573A3"/>
    <a:srgbClr val="FCFDFD"/>
    <a:srgbClr val="F8F8F8"/>
    <a:srgbClr val="00A8A0"/>
    <a:srgbClr val="DFD6A1"/>
    <a:srgbClr val="F5FFEF"/>
    <a:srgbClr val="E8FCFC"/>
    <a:srgbClr val="766B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ontserrat SemiBold" pitchFamily="2" charset="-52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ontserrat SemiBold" pitchFamily="2" charset="-52"/>
              </a:defRPr>
            </a:lvl1pPr>
          </a:lstStyle>
          <a:p>
            <a:fld id="{17D25C7B-EAA3-4EE4-BEDB-D9D666ADDF38}" type="datetimeFigureOut">
              <a:rPr lang="ru-RU" smtClean="0"/>
              <a:pPr/>
              <a:t>27.08.2025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ontserrat SemiBold" pitchFamily="2" charset="-52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ontserrat SemiBold" pitchFamily="2" charset="-52"/>
              </a:defRPr>
            </a:lvl1pPr>
          </a:lstStyle>
          <a:p>
            <a:fld id="{2330FF97-838C-41F2-89A9-C202BDE9D4D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9573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ontserrat SemiBold" pitchFamily="2" charset="-52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ontserrat SemiBold" pitchFamily="2" charset="-52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ontserrat SemiBold" pitchFamily="2" charset="-52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ontserrat SemiBold" pitchFamily="2" charset="-52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ontserrat SemiBold" pitchFamily="2" charset="-52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30FF97-838C-41F2-89A9-C202BDE9D4DD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96690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DEEE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9020" y="9686925"/>
            <a:ext cx="2153256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677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ontserrat SemiBold" pitchFamily="2" charset="-52"/>
              </a:defRPr>
            </a:lvl1pPr>
          </a:lstStyle>
          <a:p>
            <a:fld id="{1D8BD707-D9CF-40AE-B4C6-C98DA3205C09}" type="datetimeFigureOut">
              <a:rPr lang="en-US" smtClean="0"/>
              <a:pPr/>
              <a:t>8/27/2025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ontserrat SemiBold" pitchFamily="2" charset="-52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ontserrat SemiBold" pitchFamily="2" charset="-52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Montserrat SemiBold" pitchFamily="2" charset="-52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Montserrat SemiBold" pitchFamily="2" charset="-52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Montserrat SemiBold" pitchFamily="2" charset="-52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Montserrat SemiBold" pitchFamily="2" charset="-52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Montserrat SemiBold" pitchFamily="2" charset="-52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Montserrat SemiBold" pitchFamily="2" charset="-52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7542598" y="9334500"/>
            <a:ext cx="3202804" cy="4158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2499" b="1" dirty="0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БИШКЕК 2025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333750" y="3467100"/>
            <a:ext cx="11677650" cy="3505200"/>
          </a:xfrm>
          <a:prstGeom prst="roundRect">
            <a:avLst>
              <a:gd name="adj" fmla="val 11588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829630" y="-1733009"/>
            <a:ext cx="9038770" cy="3945045"/>
          </a:xfrm>
          <a:prstGeom prst="roundRect">
            <a:avLst>
              <a:gd name="adj" fmla="val 13008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1"/>
          <p:cNvSpPr txBox="1"/>
          <p:nvPr/>
        </p:nvSpPr>
        <p:spPr>
          <a:xfrm>
            <a:off x="1219200" y="2792958"/>
            <a:ext cx="15849600" cy="18286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80"/>
              </a:lnSpc>
            </a:pPr>
            <a:r>
              <a:rPr lang="ru-RU" sz="5400" dirty="0">
                <a:solidFill>
                  <a:srgbClr val="274253"/>
                </a:solidFill>
                <a:latin typeface="Montserrat Black" pitchFamily="2" charset="-52"/>
                <a:ea typeface="Aileron Bold"/>
                <a:cs typeface="Aileron Bold"/>
                <a:sym typeface="Aileron Bold"/>
              </a:rPr>
              <a:t> Специальная финансовая инвестиционная территория «</a:t>
            </a:r>
            <a:r>
              <a:rPr lang="ru-RU" sz="5400" dirty="0" err="1">
                <a:solidFill>
                  <a:srgbClr val="274253"/>
                </a:solidFill>
                <a:latin typeface="Montserrat Black" pitchFamily="2" charset="-52"/>
                <a:ea typeface="Aileron Bold"/>
                <a:cs typeface="Aileron Bold"/>
                <a:sym typeface="Aileron Bold"/>
              </a:rPr>
              <a:t>Тамчы</a:t>
            </a:r>
            <a:r>
              <a:rPr lang="ru-RU" sz="5400" dirty="0">
                <a:solidFill>
                  <a:srgbClr val="274253"/>
                </a:solidFill>
                <a:latin typeface="Montserrat Black" pitchFamily="2" charset="-52"/>
                <a:ea typeface="Aileron Bold"/>
                <a:cs typeface="Aileron Bold"/>
                <a:sym typeface="Aileron Bold"/>
              </a:rPr>
              <a:t>» с особым правовым режимом и статусом</a:t>
            </a:r>
            <a:endParaRPr lang="en-US" sz="5400" dirty="0">
              <a:solidFill>
                <a:srgbClr val="274253"/>
              </a:solidFill>
              <a:latin typeface="Montserrat Black" pitchFamily="2" charset="-52"/>
              <a:ea typeface="Aileron Bold"/>
              <a:cs typeface="Aileron Bold"/>
              <a:sym typeface="Aileron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1" name="Скругленный прямоугольник 30"/>
          <p:cNvSpPr/>
          <p:nvPr/>
        </p:nvSpPr>
        <p:spPr>
          <a:xfrm>
            <a:off x="704311" y="1638300"/>
            <a:ext cx="8407655" cy="7620000"/>
          </a:xfrm>
          <a:prstGeom prst="roundRect">
            <a:avLst>
              <a:gd name="adj" fmla="val 6929"/>
            </a:avLst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9410350" y="1638300"/>
            <a:ext cx="8407655" cy="7620000"/>
          </a:xfrm>
          <a:prstGeom prst="roundRect">
            <a:avLst>
              <a:gd name="adj" fmla="val 6929"/>
            </a:avLst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6"/>
          <p:cNvSpPr txBox="1"/>
          <p:nvPr/>
        </p:nvSpPr>
        <p:spPr>
          <a:xfrm>
            <a:off x="12242915" y="3770727"/>
            <a:ext cx="557509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000" b="1" dirty="0">
                <a:solidFill>
                  <a:srgbClr val="274253"/>
                </a:solidFill>
                <a:latin typeface="Montserrat Black" panose="00000A00000000000000" pitchFamily="2" charset="-52"/>
                <a:ea typeface="Aileron Bold"/>
                <a:cs typeface="Aileron Bold"/>
                <a:sym typeface="Aileron Bold"/>
              </a:rPr>
              <a:t>Стратегическое и географическое положение Кыргызской Республики</a:t>
            </a:r>
            <a:endParaRPr lang="en-US" sz="2000" b="1" dirty="0">
              <a:solidFill>
                <a:srgbClr val="274253"/>
              </a:solidFill>
              <a:latin typeface="Montserrat Black" panose="00000A00000000000000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2242915" y="4995479"/>
            <a:ext cx="5407838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000" b="1" dirty="0">
                <a:solidFill>
                  <a:srgbClr val="274253"/>
                </a:solidFill>
                <a:latin typeface="Montserrat Black" panose="00000A00000000000000" pitchFamily="2" charset="-52"/>
                <a:ea typeface="Aileron Bold"/>
                <a:cs typeface="Aileron Bold"/>
                <a:sym typeface="Aileron Bold"/>
              </a:rPr>
              <a:t>Потенциал привлечения иностранных инвестиций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242915" y="6349153"/>
            <a:ext cx="5407838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000" b="1" dirty="0">
                <a:solidFill>
                  <a:srgbClr val="274253"/>
                </a:solidFill>
                <a:latin typeface="Montserrat Black" panose="00000A00000000000000" pitchFamily="2" charset="-52"/>
                <a:ea typeface="Aileron Bold"/>
                <a:cs typeface="Aileron Bold"/>
                <a:sym typeface="Aileron Bold"/>
              </a:rPr>
              <a:t>Цели развития экономики страны</a:t>
            </a:r>
            <a:endParaRPr lang="en-US" sz="2000" b="1" dirty="0">
              <a:solidFill>
                <a:srgbClr val="274253"/>
              </a:solidFill>
              <a:latin typeface="Montserrat Black" panose="00000A00000000000000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3003445" y="3567649"/>
            <a:ext cx="5407838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000" b="1" dirty="0">
                <a:solidFill>
                  <a:srgbClr val="274253"/>
                </a:solidFill>
                <a:latin typeface="Montserrat Black" panose="00000A00000000000000" pitchFamily="2" charset="-52"/>
                <a:ea typeface="Aileron Bold"/>
                <a:cs typeface="Aileron Bold"/>
                <a:sym typeface="Aileron Bold"/>
              </a:rPr>
              <a:t>Цель проекта: Создание международной финансово-инвестиционной зоны со специальным правовым режимом.</a:t>
            </a:r>
            <a:endParaRPr lang="en-US" sz="2000" b="1" dirty="0">
              <a:solidFill>
                <a:srgbClr val="274253"/>
              </a:solidFill>
              <a:latin typeface="Montserrat Black" panose="00000A00000000000000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3086152" y="5235553"/>
            <a:ext cx="5407838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000" b="1" dirty="0">
                <a:solidFill>
                  <a:srgbClr val="274253"/>
                </a:solidFill>
                <a:latin typeface="Montserrat Black" panose="00000A00000000000000" pitchFamily="2" charset="-52"/>
                <a:ea typeface="Aileron Bold"/>
                <a:cs typeface="Aileron Bold"/>
                <a:sym typeface="Aileron Bold"/>
              </a:rPr>
              <a:t>Местоположение: село </a:t>
            </a:r>
            <a:r>
              <a:rPr lang="ru-RU" sz="2000" b="1" dirty="0" err="1">
                <a:solidFill>
                  <a:srgbClr val="274253"/>
                </a:solidFill>
                <a:latin typeface="Montserrat Black" panose="00000A00000000000000" pitchFamily="2" charset="-52"/>
                <a:ea typeface="Aileron Bold"/>
                <a:cs typeface="Aileron Bold"/>
                <a:sym typeface="Aileron Bold"/>
              </a:rPr>
              <a:t>Тамчы</a:t>
            </a:r>
            <a:r>
              <a:rPr lang="ru-RU" sz="2000" b="1" dirty="0">
                <a:solidFill>
                  <a:srgbClr val="274253"/>
                </a:solidFill>
                <a:latin typeface="Montserrat Black" panose="00000A00000000000000" pitchFamily="2" charset="-52"/>
                <a:ea typeface="Aileron Bold"/>
                <a:cs typeface="Aileron Bold"/>
                <a:sym typeface="Aileron Bold"/>
              </a:rPr>
              <a:t>, Иссык-Кульская область.</a:t>
            </a:r>
            <a:endParaRPr lang="en-US" sz="2000" b="1" dirty="0">
              <a:solidFill>
                <a:srgbClr val="274253"/>
              </a:solidFill>
              <a:latin typeface="Montserrat Black" panose="00000A00000000000000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2951371" y="6460093"/>
            <a:ext cx="5830367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000" b="1" dirty="0">
                <a:solidFill>
                  <a:srgbClr val="274253"/>
                </a:solidFill>
                <a:latin typeface="Montserrat Black" panose="00000A00000000000000" pitchFamily="2" charset="-52"/>
                <a:ea typeface="Aileron Bold"/>
                <a:cs typeface="Aileron Bold"/>
                <a:sym typeface="Aileron Bold"/>
              </a:rPr>
              <a:t>Основание: Указ Президента Кыргызской Республики № 92 от 17 марта 2025 года и Закон Кыргызской Республики «О специальной финансовой инвестиционной территории «</a:t>
            </a:r>
            <a:r>
              <a:rPr lang="ru-RU" sz="2000" b="1" dirty="0" err="1">
                <a:solidFill>
                  <a:srgbClr val="274253"/>
                </a:solidFill>
                <a:latin typeface="Montserrat Black" panose="00000A00000000000000" pitchFamily="2" charset="-52"/>
                <a:ea typeface="Aileron Bold"/>
                <a:cs typeface="Aileron Bold"/>
                <a:sym typeface="Aileron Bold"/>
              </a:rPr>
              <a:t>Тамчы</a:t>
            </a:r>
            <a:r>
              <a:rPr lang="ru-RU" sz="2000" b="1" dirty="0">
                <a:solidFill>
                  <a:srgbClr val="274253"/>
                </a:solidFill>
                <a:latin typeface="Montserrat Black" panose="00000A00000000000000" pitchFamily="2" charset="-52"/>
                <a:ea typeface="Aileron Bold"/>
                <a:cs typeface="Aileron Bold"/>
                <a:sym typeface="Aileron Bold"/>
              </a:rPr>
              <a:t>» с особым правовым режимом и статусом № 136 от 10 июля 2025 года</a:t>
            </a:r>
            <a:endParaRPr lang="en-US" sz="2000" b="1" dirty="0">
              <a:solidFill>
                <a:srgbClr val="274253"/>
              </a:solidFill>
              <a:latin typeface="Montserrat Black" panose="00000A00000000000000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2456411" y="1691910"/>
            <a:ext cx="4480373" cy="9114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539"/>
              </a:lnSpc>
            </a:pPr>
            <a:r>
              <a:rPr lang="ru-RU" sz="6000" b="1" dirty="0">
                <a:solidFill>
                  <a:srgbClr val="274253"/>
                </a:solidFill>
                <a:latin typeface="Montserrat Black" pitchFamily="2" charset="-52"/>
                <a:ea typeface="Akzidenz-Grotesk Bold"/>
                <a:cs typeface="Akzidenz-Grotesk Bold"/>
                <a:sym typeface="Akzidenz-Grotesk Bold"/>
              </a:rPr>
              <a:t>Введение</a:t>
            </a:r>
            <a:endParaRPr lang="en-US" sz="6000" b="1" dirty="0">
              <a:solidFill>
                <a:srgbClr val="274253"/>
              </a:solidFill>
              <a:latin typeface="Montserrat Black" pitchFamily="2" charset="-52"/>
              <a:ea typeface="Akzidenz-Grotesk Bold"/>
              <a:cs typeface="Akzidenz-Grotesk Bold"/>
              <a:sym typeface="Akzidenz-Grotesk Bold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10972800" y="1690096"/>
            <a:ext cx="6469114" cy="9114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539"/>
              </a:lnSpc>
            </a:pPr>
            <a:r>
              <a:rPr lang="ru-RU" sz="6000" b="1" dirty="0">
                <a:solidFill>
                  <a:srgbClr val="274253"/>
                </a:solidFill>
                <a:latin typeface="Montserrat Black" pitchFamily="2" charset="-52"/>
                <a:ea typeface="Akzidenz-Grotesk Bold"/>
                <a:cs typeface="Akzidenz-Grotesk Bold"/>
                <a:sym typeface="Akzidenz-Grotesk Bold"/>
              </a:rPr>
              <a:t>Обоснование</a:t>
            </a:r>
            <a:endParaRPr lang="en-US" sz="6000" b="1" dirty="0">
              <a:solidFill>
                <a:srgbClr val="274253"/>
              </a:solidFill>
              <a:latin typeface="Montserrat Black" pitchFamily="2" charset="-52"/>
              <a:ea typeface="Akzidenz-Grotesk Bold"/>
              <a:cs typeface="Akzidenz-Grotesk Bold"/>
              <a:sym typeface="Akzidenz-Grotesk Bold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2913990" y="5137737"/>
            <a:ext cx="5198999" cy="0"/>
          </a:xfrm>
          <a:prstGeom prst="line">
            <a:avLst/>
          </a:prstGeom>
          <a:ln w="28575">
            <a:solidFill>
              <a:srgbClr val="2742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2913990" y="6356937"/>
            <a:ext cx="5198999" cy="0"/>
          </a:xfrm>
          <a:prstGeom prst="line">
            <a:avLst/>
          </a:prstGeom>
          <a:ln w="28575">
            <a:solidFill>
              <a:srgbClr val="2742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12242915" y="4869115"/>
            <a:ext cx="5198999" cy="0"/>
          </a:xfrm>
          <a:prstGeom prst="line">
            <a:avLst/>
          </a:prstGeom>
          <a:ln w="28575">
            <a:solidFill>
              <a:srgbClr val="2742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12242915" y="6088315"/>
            <a:ext cx="5198999" cy="0"/>
          </a:xfrm>
          <a:prstGeom prst="line">
            <a:avLst/>
          </a:prstGeom>
          <a:ln w="28575">
            <a:solidFill>
              <a:srgbClr val="2742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Скругленный прямоугольник 43"/>
          <p:cNvSpPr/>
          <p:nvPr/>
        </p:nvSpPr>
        <p:spPr>
          <a:xfrm>
            <a:off x="767697" y="1484310"/>
            <a:ext cx="8407655" cy="1303661"/>
          </a:xfrm>
          <a:prstGeom prst="roundRect">
            <a:avLst>
              <a:gd name="adj" fmla="val 42307"/>
            </a:avLst>
          </a:prstGeom>
          <a:noFill/>
          <a:ln>
            <a:solidFill>
              <a:srgbClr val="2742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4253"/>
              </a:solidFill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9645347" y="1381340"/>
            <a:ext cx="8407655" cy="1303661"/>
          </a:xfrm>
          <a:prstGeom prst="roundRect">
            <a:avLst>
              <a:gd name="adj" fmla="val 34514"/>
            </a:avLst>
          </a:prstGeom>
          <a:noFill/>
          <a:ln>
            <a:solidFill>
              <a:srgbClr val="2742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334" y="3618295"/>
            <a:ext cx="963254" cy="963254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561" y="5174252"/>
            <a:ext cx="908568" cy="908568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379" y="6657236"/>
            <a:ext cx="872932" cy="872932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5667" y="3709897"/>
            <a:ext cx="970482" cy="970482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9594" y="4972042"/>
            <a:ext cx="916554" cy="916554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1816" y="6249469"/>
            <a:ext cx="763410" cy="76341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5" name="Равнобедренный треугольник 104"/>
          <p:cNvSpPr/>
          <p:nvPr/>
        </p:nvSpPr>
        <p:spPr>
          <a:xfrm>
            <a:off x="1823753" y="2172249"/>
            <a:ext cx="4628979" cy="3754241"/>
          </a:xfrm>
          <a:prstGeom prst="triangle">
            <a:avLst/>
          </a:prstGeom>
          <a:solidFill>
            <a:srgbClr val="2742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031295" y="876300"/>
            <a:ext cx="10347592" cy="9067799"/>
          </a:xfrm>
          <a:prstGeom prst="roundRect">
            <a:avLst>
              <a:gd name="adj" fmla="val 7333"/>
            </a:avLst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9"/>
          <p:cNvSpPr txBox="1"/>
          <p:nvPr/>
        </p:nvSpPr>
        <p:spPr>
          <a:xfrm>
            <a:off x="8692726" y="3000970"/>
            <a:ext cx="7910166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6000" b="1" dirty="0">
                <a:solidFill>
                  <a:srgbClr val="274253"/>
                </a:solidFill>
                <a:latin typeface="Montserrat Black" pitchFamily="2" charset="-52"/>
                <a:ea typeface="Aileron Bold"/>
                <a:cs typeface="Aileron Bold"/>
                <a:sym typeface="Aileron Bold"/>
              </a:rPr>
              <a:t>Цели и задачи</a:t>
            </a:r>
            <a:endParaRPr lang="en-US" sz="6000" b="1" dirty="0">
              <a:solidFill>
                <a:srgbClr val="274253"/>
              </a:solidFill>
              <a:latin typeface="Montserrat Black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8739467" y="4782192"/>
            <a:ext cx="6370920" cy="12464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ru-RU" sz="2700" b="1" dirty="0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Привлечение капитала и финансовых институтов</a:t>
            </a:r>
          </a:p>
          <a:p>
            <a:pPr algn="just"/>
            <a:r>
              <a:rPr lang="ru-RU" sz="2700" b="1" dirty="0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  </a:t>
            </a:r>
            <a:endParaRPr lang="en-US" sz="2700" b="1" dirty="0">
              <a:solidFill>
                <a:srgbClr val="274253"/>
              </a:solidFill>
              <a:latin typeface="Montserrat SemiBold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8701435" y="6022943"/>
            <a:ext cx="6006568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ru-RU" sz="2700" b="1" dirty="0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Развитие инфраструктуры и новых технологий</a:t>
            </a:r>
            <a:endParaRPr lang="en-US" sz="2700" b="1" dirty="0">
              <a:solidFill>
                <a:srgbClr val="274253"/>
              </a:solidFill>
              <a:latin typeface="Montserrat SemiBold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8737294" y="7333816"/>
            <a:ext cx="9321407" cy="451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80"/>
              </a:lnSpc>
            </a:pPr>
            <a:r>
              <a:rPr lang="ru-RU" sz="2700" b="1" dirty="0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Создание рабочих мест</a:t>
            </a:r>
            <a:endParaRPr lang="en-US" sz="2700" b="1" dirty="0">
              <a:solidFill>
                <a:srgbClr val="274253"/>
              </a:solidFill>
              <a:latin typeface="Montserrat SemiBold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8701435" y="8301444"/>
            <a:ext cx="6105177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ru-RU" sz="2700" b="1" dirty="0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Повышение инвестиционной привлекательности</a:t>
            </a:r>
            <a:endParaRPr lang="en-US" sz="2700" b="1" dirty="0">
              <a:solidFill>
                <a:srgbClr val="274253"/>
              </a:solidFill>
              <a:latin typeface="Montserrat SemiBold" pitchFamily="2" charset="-52"/>
              <a:ea typeface="Aileron Bold"/>
              <a:cs typeface="Aileron Bold"/>
              <a:sym typeface="Aileron Bold"/>
            </a:endParaRPr>
          </a:p>
        </p:txBody>
      </p:sp>
      <p:grpSp>
        <p:nvGrpSpPr>
          <p:cNvPr id="79" name="Группа 78"/>
          <p:cNvGrpSpPr/>
          <p:nvPr/>
        </p:nvGrpSpPr>
        <p:grpSpPr>
          <a:xfrm>
            <a:off x="7902933" y="4914900"/>
            <a:ext cx="544051" cy="653204"/>
            <a:chOff x="1676401" y="4871296"/>
            <a:chExt cx="571050" cy="729404"/>
          </a:xfrm>
          <a:solidFill>
            <a:srgbClr val="274253"/>
          </a:solidFill>
        </p:grpSpPr>
        <p:sp>
          <p:nvSpPr>
            <p:cNvPr id="11" name="Параллелограмм 10"/>
            <p:cNvSpPr/>
            <p:nvPr/>
          </p:nvSpPr>
          <p:spPr>
            <a:xfrm flipH="1">
              <a:off x="1676401" y="4871296"/>
              <a:ext cx="571050" cy="364702"/>
            </a:xfrm>
            <a:prstGeom prst="parallelogram">
              <a:avLst>
                <a:gd name="adj" fmla="val 1078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Параллелограмм 76"/>
            <p:cNvSpPr/>
            <p:nvPr/>
          </p:nvSpPr>
          <p:spPr>
            <a:xfrm flipH="1" flipV="1">
              <a:off x="1676401" y="5235998"/>
              <a:ext cx="571050" cy="364702"/>
            </a:xfrm>
            <a:prstGeom prst="parallelogram">
              <a:avLst>
                <a:gd name="adj" fmla="val 1078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9" name="Группа 88"/>
          <p:cNvGrpSpPr/>
          <p:nvPr/>
        </p:nvGrpSpPr>
        <p:grpSpPr>
          <a:xfrm>
            <a:off x="7902933" y="6095310"/>
            <a:ext cx="544051" cy="653204"/>
            <a:chOff x="1676401" y="4871296"/>
            <a:chExt cx="571050" cy="729404"/>
          </a:xfrm>
          <a:solidFill>
            <a:srgbClr val="274253"/>
          </a:solidFill>
        </p:grpSpPr>
        <p:sp>
          <p:nvSpPr>
            <p:cNvPr id="90" name="Параллелограмм 89"/>
            <p:cNvSpPr/>
            <p:nvPr/>
          </p:nvSpPr>
          <p:spPr>
            <a:xfrm flipH="1">
              <a:off x="1676401" y="4871296"/>
              <a:ext cx="571050" cy="364702"/>
            </a:xfrm>
            <a:prstGeom prst="parallelogram">
              <a:avLst>
                <a:gd name="adj" fmla="val 1078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Параллелограмм 90"/>
            <p:cNvSpPr/>
            <p:nvPr/>
          </p:nvSpPr>
          <p:spPr>
            <a:xfrm flipH="1" flipV="1">
              <a:off x="1676401" y="5235998"/>
              <a:ext cx="571050" cy="364702"/>
            </a:xfrm>
            <a:prstGeom prst="parallelogram">
              <a:avLst>
                <a:gd name="adj" fmla="val 1078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5" name="Группа 94"/>
          <p:cNvGrpSpPr/>
          <p:nvPr/>
        </p:nvGrpSpPr>
        <p:grpSpPr>
          <a:xfrm>
            <a:off x="7902933" y="7273073"/>
            <a:ext cx="544051" cy="653204"/>
            <a:chOff x="1676401" y="4871296"/>
            <a:chExt cx="571050" cy="729404"/>
          </a:xfrm>
          <a:solidFill>
            <a:srgbClr val="274253"/>
          </a:solidFill>
        </p:grpSpPr>
        <p:sp>
          <p:nvSpPr>
            <p:cNvPr id="96" name="Параллелограмм 95"/>
            <p:cNvSpPr/>
            <p:nvPr/>
          </p:nvSpPr>
          <p:spPr>
            <a:xfrm flipH="1">
              <a:off x="1676401" y="4871296"/>
              <a:ext cx="571050" cy="364702"/>
            </a:xfrm>
            <a:prstGeom prst="parallelogram">
              <a:avLst>
                <a:gd name="adj" fmla="val 1078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Параллелограмм 96"/>
            <p:cNvSpPr/>
            <p:nvPr/>
          </p:nvSpPr>
          <p:spPr>
            <a:xfrm flipH="1" flipV="1">
              <a:off x="1676401" y="5235998"/>
              <a:ext cx="571050" cy="364702"/>
            </a:xfrm>
            <a:prstGeom prst="parallelogram">
              <a:avLst>
                <a:gd name="adj" fmla="val 1078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8" name="Группа 97"/>
          <p:cNvGrpSpPr/>
          <p:nvPr/>
        </p:nvGrpSpPr>
        <p:grpSpPr>
          <a:xfrm>
            <a:off x="7902933" y="8390341"/>
            <a:ext cx="544051" cy="653204"/>
            <a:chOff x="1676401" y="4871296"/>
            <a:chExt cx="571050" cy="729404"/>
          </a:xfrm>
          <a:solidFill>
            <a:srgbClr val="274253"/>
          </a:solidFill>
        </p:grpSpPr>
        <p:sp>
          <p:nvSpPr>
            <p:cNvPr id="99" name="Параллелограмм 98"/>
            <p:cNvSpPr/>
            <p:nvPr/>
          </p:nvSpPr>
          <p:spPr>
            <a:xfrm flipH="1">
              <a:off x="1676401" y="4871296"/>
              <a:ext cx="571050" cy="364702"/>
            </a:xfrm>
            <a:prstGeom prst="parallelogram">
              <a:avLst>
                <a:gd name="adj" fmla="val 1078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Параллелограмм 99"/>
            <p:cNvSpPr/>
            <p:nvPr/>
          </p:nvSpPr>
          <p:spPr>
            <a:xfrm flipH="1" flipV="1">
              <a:off x="1676401" y="5235998"/>
              <a:ext cx="571050" cy="364702"/>
            </a:xfrm>
            <a:prstGeom prst="parallelogram">
              <a:avLst>
                <a:gd name="adj" fmla="val 1078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01" name="Рисунок 10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5245" y="2754173"/>
            <a:ext cx="6939152" cy="5627861"/>
          </a:xfrm>
          <a:prstGeom prst="rect">
            <a:avLst/>
          </a:prstGeom>
        </p:spPr>
      </p:pic>
      <p:sp>
        <p:nvSpPr>
          <p:cNvPr id="103" name="Равнобедренный треугольник 102"/>
          <p:cNvSpPr/>
          <p:nvPr/>
        </p:nvSpPr>
        <p:spPr>
          <a:xfrm>
            <a:off x="-212920" y="2741560"/>
            <a:ext cx="6700905" cy="5434635"/>
          </a:xfrm>
          <a:prstGeom prst="triangle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7772400" y="4457700"/>
            <a:ext cx="8839201" cy="0"/>
          </a:xfrm>
          <a:prstGeom prst="line">
            <a:avLst/>
          </a:prstGeom>
          <a:ln w="19050">
            <a:solidFill>
              <a:srgbClr val="2742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8" name="Равнобедренный треугольник 47"/>
          <p:cNvSpPr/>
          <p:nvPr/>
        </p:nvSpPr>
        <p:spPr>
          <a:xfrm>
            <a:off x="14530988" y="3274178"/>
            <a:ext cx="2770771" cy="224717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72176" y="419100"/>
            <a:ext cx="10347592" cy="9524999"/>
          </a:xfrm>
          <a:prstGeom prst="roundRect">
            <a:avLst>
              <a:gd name="adj" fmla="val 7333"/>
            </a:avLst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19"/>
          <p:cNvSpPr txBox="1"/>
          <p:nvPr/>
        </p:nvSpPr>
        <p:spPr>
          <a:xfrm>
            <a:off x="1833423" y="2311149"/>
            <a:ext cx="8886346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6000" b="1" dirty="0">
                <a:solidFill>
                  <a:srgbClr val="274253"/>
                </a:solidFill>
                <a:latin typeface="Montserrat Black" pitchFamily="2" charset="-52"/>
                <a:ea typeface="Aileron Bold"/>
                <a:cs typeface="Aileron Bold"/>
                <a:sym typeface="Aileron Bold"/>
              </a:rPr>
              <a:t>Основные положения закона</a:t>
            </a:r>
          </a:p>
        </p:txBody>
      </p:sp>
      <p:sp>
        <p:nvSpPr>
          <p:cNvPr id="25" name="TextBox 20"/>
          <p:cNvSpPr txBox="1"/>
          <p:nvPr/>
        </p:nvSpPr>
        <p:spPr>
          <a:xfrm>
            <a:off x="1981200" y="4740991"/>
            <a:ext cx="792493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700" b="1" dirty="0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Создание зоны с особым налоговым, валютным и правовым режимом</a:t>
            </a:r>
          </a:p>
        </p:txBody>
      </p:sp>
      <p:sp>
        <p:nvSpPr>
          <p:cNvPr id="26" name="TextBox 21"/>
          <p:cNvSpPr txBox="1"/>
          <p:nvPr/>
        </p:nvSpPr>
        <p:spPr>
          <a:xfrm>
            <a:off x="1916950" y="6127374"/>
            <a:ext cx="7419692" cy="12464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700" b="1" dirty="0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Внедрение международных стандартов финансового регулирования</a:t>
            </a:r>
          </a:p>
        </p:txBody>
      </p:sp>
      <p:sp>
        <p:nvSpPr>
          <p:cNvPr id="27" name="TextBox 22"/>
          <p:cNvSpPr txBox="1"/>
          <p:nvPr/>
        </p:nvSpPr>
        <p:spPr>
          <a:xfrm>
            <a:off x="1978794" y="7928210"/>
            <a:ext cx="6615799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ru-RU" sz="2700" b="1" dirty="0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Обеспечение правовой защиты инвесторов</a:t>
            </a:r>
          </a:p>
        </p:txBody>
      </p:sp>
      <p:grpSp>
        <p:nvGrpSpPr>
          <p:cNvPr id="31" name="Группа 30"/>
          <p:cNvGrpSpPr/>
          <p:nvPr/>
        </p:nvGrpSpPr>
        <p:grpSpPr>
          <a:xfrm>
            <a:off x="1142260" y="4914900"/>
            <a:ext cx="544051" cy="653204"/>
            <a:chOff x="1676401" y="4871296"/>
            <a:chExt cx="571050" cy="729404"/>
          </a:xfrm>
          <a:solidFill>
            <a:srgbClr val="274253"/>
          </a:solidFill>
        </p:grpSpPr>
        <p:sp>
          <p:nvSpPr>
            <p:cNvPr id="32" name="Параллелограмм 31"/>
            <p:cNvSpPr/>
            <p:nvPr/>
          </p:nvSpPr>
          <p:spPr>
            <a:xfrm flipH="1">
              <a:off x="1676401" y="4871296"/>
              <a:ext cx="571050" cy="364702"/>
            </a:xfrm>
            <a:prstGeom prst="parallelogram">
              <a:avLst>
                <a:gd name="adj" fmla="val 1078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араллелограмм 32"/>
            <p:cNvSpPr/>
            <p:nvPr/>
          </p:nvSpPr>
          <p:spPr>
            <a:xfrm flipH="1" flipV="1">
              <a:off x="1676401" y="5235998"/>
              <a:ext cx="571050" cy="364702"/>
            </a:xfrm>
            <a:prstGeom prst="parallelogram">
              <a:avLst>
                <a:gd name="adj" fmla="val 1078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1142260" y="6368200"/>
            <a:ext cx="544051" cy="653204"/>
            <a:chOff x="1676401" y="4871296"/>
            <a:chExt cx="571050" cy="729404"/>
          </a:xfrm>
          <a:solidFill>
            <a:srgbClr val="274253"/>
          </a:solidFill>
        </p:grpSpPr>
        <p:sp>
          <p:nvSpPr>
            <p:cNvPr id="35" name="Параллелограмм 34"/>
            <p:cNvSpPr/>
            <p:nvPr/>
          </p:nvSpPr>
          <p:spPr>
            <a:xfrm flipH="1">
              <a:off x="1676401" y="4871296"/>
              <a:ext cx="571050" cy="364702"/>
            </a:xfrm>
            <a:prstGeom prst="parallelogram">
              <a:avLst>
                <a:gd name="adj" fmla="val 1078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араллелограмм 35"/>
            <p:cNvSpPr/>
            <p:nvPr/>
          </p:nvSpPr>
          <p:spPr>
            <a:xfrm flipH="1" flipV="1">
              <a:off x="1676401" y="5235998"/>
              <a:ext cx="571050" cy="364702"/>
            </a:xfrm>
            <a:prstGeom prst="parallelogram">
              <a:avLst>
                <a:gd name="adj" fmla="val 1078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1142260" y="7890413"/>
            <a:ext cx="544051" cy="653204"/>
            <a:chOff x="1676401" y="4871296"/>
            <a:chExt cx="571050" cy="729404"/>
          </a:xfrm>
          <a:solidFill>
            <a:srgbClr val="274253"/>
          </a:solidFill>
        </p:grpSpPr>
        <p:sp>
          <p:nvSpPr>
            <p:cNvPr id="38" name="Параллелограмм 37"/>
            <p:cNvSpPr/>
            <p:nvPr/>
          </p:nvSpPr>
          <p:spPr>
            <a:xfrm flipH="1">
              <a:off x="1676401" y="4871296"/>
              <a:ext cx="571050" cy="364702"/>
            </a:xfrm>
            <a:prstGeom prst="parallelogram">
              <a:avLst>
                <a:gd name="adj" fmla="val 1078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араллелограмм 38"/>
            <p:cNvSpPr/>
            <p:nvPr/>
          </p:nvSpPr>
          <p:spPr>
            <a:xfrm flipH="1" flipV="1">
              <a:off x="1676401" y="5235998"/>
              <a:ext cx="571050" cy="364702"/>
            </a:xfrm>
            <a:prstGeom prst="parallelogram">
              <a:avLst>
                <a:gd name="adj" fmla="val 1078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3" name="Равнобедренный треугольник 42"/>
          <p:cNvSpPr/>
          <p:nvPr/>
        </p:nvSpPr>
        <p:spPr>
          <a:xfrm>
            <a:off x="9336643" y="2636565"/>
            <a:ext cx="5110723" cy="4144950"/>
          </a:xfrm>
          <a:prstGeom prst="triangle">
            <a:avLst/>
          </a:prstGeom>
          <a:noFill/>
          <a:ln>
            <a:solidFill>
              <a:srgbClr val="2742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1211" y="2311149"/>
            <a:ext cx="7624702" cy="6183862"/>
          </a:xfrm>
          <a:prstGeom prst="rect">
            <a:avLst/>
          </a:prstGeom>
        </p:spPr>
      </p:pic>
      <p:sp>
        <p:nvSpPr>
          <p:cNvPr id="45" name="Равнобедренный треугольник 44"/>
          <p:cNvSpPr/>
          <p:nvPr/>
        </p:nvSpPr>
        <p:spPr>
          <a:xfrm>
            <a:off x="9989752" y="2068696"/>
            <a:ext cx="8069828" cy="6544871"/>
          </a:xfrm>
          <a:prstGeom prst="triangle">
            <a:avLst/>
          </a:prstGeom>
          <a:noFill/>
          <a:ln>
            <a:solidFill>
              <a:srgbClr val="2742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1833423" y="4381500"/>
            <a:ext cx="7996377" cy="0"/>
          </a:xfrm>
          <a:prstGeom prst="line">
            <a:avLst/>
          </a:prstGeom>
          <a:ln>
            <a:solidFill>
              <a:srgbClr val="2742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1" name="Скругленный прямоугольник 20"/>
          <p:cNvSpPr/>
          <p:nvPr/>
        </p:nvSpPr>
        <p:spPr>
          <a:xfrm>
            <a:off x="2997876" y="2353453"/>
            <a:ext cx="5744880" cy="3218230"/>
          </a:xfrm>
          <a:prstGeom prst="round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997876" y="6324320"/>
            <a:ext cx="5744880" cy="3218230"/>
          </a:xfrm>
          <a:prstGeom prst="round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9525000" y="2353453"/>
            <a:ext cx="5744880" cy="3218230"/>
          </a:xfrm>
          <a:prstGeom prst="round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9525000" y="6324320"/>
            <a:ext cx="5744880" cy="3218230"/>
          </a:xfrm>
          <a:prstGeom prst="round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19"/>
          <p:cNvSpPr txBox="1"/>
          <p:nvPr/>
        </p:nvSpPr>
        <p:spPr>
          <a:xfrm>
            <a:off x="2019300" y="952500"/>
            <a:ext cx="13944600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6000" b="1" dirty="0">
                <a:solidFill>
                  <a:srgbClr val="274253"/>
                </a:solidFill>
                <a:latin typeface="Montserrat Black" pitchFamily="2" charset="-52"/>
                <a:ea typeface="Aileron Bold"/>
                <a:cs typeface="Aileron Bold"/>
                <a:sym typeface="Aileron Bold"/>
              </a:rPr>
              <a:t>Правовой режим «</a:t>
            </a:r>
            <a:r>
              <a:rPr lang="ru-RU" sz="6000" b="1" dirty="0" err="1">
                <a:solidFill>
                  <a:srgbClr val="274253"/>
                </a:solidFill>
                <a:latin typeface="Montserrat Black" pitchFamily="2" charset="-52"/>
                <a:ea typeface="Aileron Bold"/>
                <a:cs typeface="Aileron Bold"/>
                <a:sym typeface="Aileron Bold"/>
              </a:rPr>
              <a:t>Тамчы</a:t>
            </a:r>
            <a:r>
              <a:rPr lang="ru-RU" sz="6000" b="1" dirty="0">
                <a:solidFill>
                  <a:srgbClr val="274253"/>
                </a:solidFill>
                <a:latin typeface="Montserrat Black" pitchFamily="2" charset="-52"/>
                <a:ea typeface="Aileron Bold"/>
                <a:cs typeface="Aileron Bold"/>
                <a:sym typeface="Aileron Bold"/>
              </a:rPr>
              <a:t>»</a:t>
            </a:r>
          </a:p>
        </p:txBody>
      </p:sp>
      <p:sp>
        <p:nvSpPr>
          <p:cNvPr id="26" name="TextBox 20"/>
          <p:cNvSpPr txBox="1"/>
          <p:nvPr/>
        </p:nvSpPr>
        <p:spPr>
          <a:xfrm>
            <a:off x="2972365" y="4148463"/>
            <a:ext cx="5516280" cy="14256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ru-RU" sz="2700" b="1" dirty="0">
                <a:solidFill>
                  <a:srgbClr val="274253"/>
                </a:solidFill>
                <a:latin typeface="Montserrat Black" panose="00000A00000000000000" pitchFamily="2" charset="-52"/>
                <a:ea typeface="Aileron Bold"/>
                <a:cs typeface="Aileron Bold"/>
                <a:sym typeface="Aileron Bold"/>
              </a:rPr>
              <a:t>Прозрачные и прогнозируемые бизнес-правила</a:t>
            </a:r>
          </a:p>
        </p:txBody>
      </p:sp>
      <p:sp>
        <p:nvSpPr>
          <p:cNvPr id="30" name="TextBox 20"/>
          <p:cNvSpPr txBox="1"/>
          <p:nvPr/>
        </p:nvSpPr>
        <p:spPr>
          <a:xfrm>
            <a:off x="3277165" y="7900406"/>
            <a:ext cx="4906680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ru-RU" sz="2700" b="1" dirty="0">
                <a:solidFill>
                  <a:srgbClr val="274253"/>
                </a:solidFill>
                <a:latin typeface="Montserrat Black" panose="00000A00000000000000" pitchFamily="2" charset="-52"/>
                <a:ea typeface="Aileron Bold"/>
                <a:cs typeface="Aileron Bold"/>
                <a:sym typeface="Aileron Bold"/>
              </a:rPr>
              <a:t>Свободное движение капитала</a:t>
            </a:r>
          </a:p>
        </p:txBody>
      </p:sp>
      <p:sp>
        <p:nvSpPr>
          <p:cNvPr id="34" name="TextBox 20"/>
          <p:cNvSpPr txBox="1"/>
          <p:nvPr/>
        </p:nvSpPr>
        <p:spPr>
          <a:xfrm>
            <a:off x="9629015" y="4148463"/>
            <a:ext cx="5516280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ru-RU" sz="2700" b="1" dirty="0">
                <a:solidFill>
                  <a:srgbClr val="274253"/>
                </a:solidFill>
                <a:latin typeface="Montserrat Black" panose="00000A00000000000000" pitchFamily="2" charset="-52"/>
                <a:ea typeface="Aileron Bold"/>
                <a:cs typeface="Aileron Bold"/>
                <a:sym typeface="Aileron Bold"/>
              </a:rPr>
              <a:t>Специальные льготные условия налогообложения</a:t>
            </a:r>
          </a:p>
        </p:txBody>
      </p:sp>
      <p:sp>
        <p:nvSpPr>
          <p:cNvPr id="38" name="TextBox 20"/>
          <p:cNvSpPr txBox="1"/>
          <p:nvPr/>
        </p:nvSpPr>
        <p:spPr>
          <a:xfrm>
            <a:off x="9629015" y="7900406"/>
            <a:ext cx="5516280" cy="4510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ru-RU" sz="2700" b="1" dirty="0">
                <a:solidFill>
                  <a:srgbClr val="274253"/>
                </a:solidFill>
                <a:latin typeface="Montserrat Black" panose="00000A00000000000000" pitchFamily="2" charset="-52"/>
                <a:ea typeface="Aileron Bold"/>
                <a:cs typeface="Aileron Bold"/>
                <a:sym typeface="Aileron Bold"/>
              </a:rPr>
              <a:t>Международный арбитраж</a:t>
            </a:r>
          </a:p>
        </p:txBody>
      </p:sp>
      <p:pic>
        <p:nvPicPr>
          <p:cNvPr id="50" name="Рисунок 4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480" y="2748288"/>
            <a:ext cx="1162050" cy="1162050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480" y="6500231"/>
            <a:ext cx="1162050" cy="1162050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6130" y="2748288"/>
            <a:ext cx="1162050" cy="1162050"/>
          </a:xfrm>
          <a:prstGeom prst="rect">
            <a:avLst/>
          </a:prstGeom>
        </p:spPr>
      </p:pic>
      <p:pic>
        <p:nvPicPr>
          <p:cNvPr id="57" name="Рисунок 5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6130" y="6500231"/>
            <a:ext cx="1162050" cy="11620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6" name="Скругленный прямоугольник 25"/>
          <p:cNvSpPr/>
          <p:nvPr/>
        </p:nvSpPr>
        <p:spPr>
          <a:xfrm>
            <a:off x="9410349" y="2143835"/>
            <a:ext cx="8407655" cy="7620000"/>
          </a:xfrm>
          <a:prstGeom prst="roundRect">
            <a:avLst>
              <a:gd name="adj" fmla="val 6929"/>
            </a:avLst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4253"/>
              </a:solidFill>
            </a:endParaRPr>
          </a:p>
        </p:txBody>
      </p:sp>
      <p:sp>
        <p:nvSpPr>
          <p:cNvPr id="2" name="Text 0"/>
          <p:cNvSpPr/>
          <p:nvPr/>
        </p:nvSpPr>
        <p:spPr>
          <a:xfrm>
            <a:off x="2209800" y="577062"/>
            <a:ext cx="14124979" cy="791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6188"/>
              </a:lnSpc>
            </a:pPr>
            <a:r>
              <a:rPr lang="ru-RU" sz="4938" dirty="0">
                <a:solidFill>
                  <a:srgbClr val="274253"/>
                </a:solidFill>
                <a:latin typeface="Montserrat Black" pitchFamily="2" charset="-52"/>
                <a:ea typeface="Instrument Sans Semi Bold" pitchFamily="34" charset="-122"/>
                <a:cs typeface="Instrument Sans Semi Bold" pitchFamily="34" charset="-120"/>
              </a:rPr>
              <a:t>Органы управления СФИТ «</a:t>
            </a:r>
            <a:r>
              <a:rPr lang="ru-RU" sz="4938" dirty="0" err="1">
                <a:solidFill>
                  <a:srgbClr val="274253"/>
                </a:solidFill>
                <a:latin typeface="Montserrat Black" pitchFamily="2" charset="-52"/>
                <a:ea typeface="Instrument Sans Semi Bold" pitchFamily="34" charset="-122"/>
                <a:cs typeface="Instrument Sans Semi Bold" pitchFamily="34" charset="-120"/>
              </a:rPr>
              <a:t>Тамчы</a:t>
            </a:r>
            <a:r>
              <a:rPr lang="ru-RU" sz="4938" dirty="0">
                <a:solidFill>
                  <a:srgbClr val="274253"/>
                </a:solidFill>
                <a:latin typeface="Montserrat Black" pitchFamily="2" charset="-52"/>
                <a:ea typeface="Instrument Sans Semi Bold" pitchFamily="34" charset="-122"/>
                <a:cs typeface="Instrument Sans Semi Bold" pitchFamily="34" charset="-120"/>
              </a:rPr>
              <a:t>»</a:t>
            </a:r>
            <a:endParaRPr lang="en-US" sz="4938" dirty="0">
              <a:solidFill>
                <a:srgbClr val="274253"/>
              </a:solidFill>
              <a:latin typeface="Montserrat Black" pitchFamily="2" charset="-52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E499123-89D5-4FF4-9A3A-20E3123FED0B}"/>
              </a:ext>
            </a:extLst>
          </p:cNvPr>
          <p:cNvSpPr/>
          <p:nvPr/>
        </p:nvSpPr>
        <p:spPr>
          <a:xfrm>
            <a:off x="10061720" y="2704743"/>
            <a:ext cx="716280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274253"/>
                </a:solidFill>
                <a:latin typeface="Montserrat Black" pitchFamily="2" charset="-52"/>
                <a:ea typeface="Instrument Sans Semi Bold" pitchFamily="34" charset="-122"/>
                <a:cs typeface="Instrument Sans Semi Bold" pitchFamily="34" charset="-120"/>
              </a:rPr>
              <a:t>СОВЕТ</a:t>
            </a:r>
            <a:endParaRPr lang="en-US" sz="2800" dirty="0">
              <a:solidFill>
                <a:srgbClr val="274253"/>
              </a:solidFill>
              <a:latin typeface="Montserrat Black" pitchFamily="2" charset="-52"/>
            </a:endParaRPr>
          </a:p>
          <a:p>
            <a:pPr algn="ctr"/>
            <a:r>
              <a:rPr lang="ky-KG" sz="2000" dirty="0">
                <a:solidFill>
                  <a:srgbClr val="274253"/>
                </a:solidFill>
                <a:latin typeface="Montserrat SemiBold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solidFill>
                  <a:srgbClr val="274253"/>
                </a:solidFill>
                <a:latin typeface="Montserrat SemiBold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Высший и постоянно действую</a:t>
            </a:r>
            <a:r>
              <a:rPr lang="ru-RU" sz="2000" b="1" dirty="0">
                <a:solidFill>
                  <a:srgbClr val="274253"/>
                </a:solidFill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щ</a:t>
            </a:r>
            <a:r>
              <a:rPr lang="ru-RU" sz="2000" dirty="0">
                <a:solidFill>
                  <a:srgbClr val="274253"/>
                </a:solidFill>
                <a:latin typeface="Montserrat SemiBold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ий коллегиальный орган СФИТ «</a:t>
            </a:r>
            <a:r>
              <a:rPr lang="ru-RU" sz="2000" dirty="0" err="1">
                <a:solidFill>
                  <a:srgbClr val="274253"/>
                </a:solidFill>
                <a:latin typeface="Montserrat SemiBold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Тамчы</a:t>
            </a:r>
            <a:r>
              <a:rPr lang="ru-RU" sz="2000" dirty="0">
                <a:solidFill>
                  <a:srgbClr val="274253"/>
                </a:solidFill>
                <a:latin typeface="Montserrat SemiBold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», включаю</a:t>
            </a:r>
            <a:r>
              <a:rPr lang="ru-RU" sz="2000" b="1" dirty="0">
                <a:solidFill>
                  <a:srgbClr val="274253"/>
                </a:solidFill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щ</a:t>
            </a:r>
            <a:r>
              <a:rPr lang="ru-RU" sz="2000" dirty="0">
                <a:solidFill>
                  <a:srgbClr val="274253"/>
                </a:solidFill>
                <a:latin typeface="Montserrat SemiBold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ий представителей государства и инвесторов. </a:t>
            </a:r>
          </a:p>
          <a:p>
            <a:pPr algn="ctr"/>
            <a:r>
              <a:rPr lang="ru-RU" sz="2000" dirty="0">
                <a:solidFill>
                  <a:srgbClr val="274253"/>
                </a:solidFill>
                <a:latin typeface="Montserrat SemiBold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Порядок формирования Совета, его состав, компетенция, полномочия, а также порядок организации его работы устанавливаются Кабинетом Министров Кыргызской Республики.</a:t>
            </a:r>
            <a:endParaRPr lang="ru-RU" sz="2000" dirty="0">
              <a:solidFill>
                <a:srgbClr val="274253"/>
              </a:solidFill>
              <a:latin typeface="Montserrat SemiBold" pitchFamily="2" charset="-52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9A54ABF-C251-40BD-BDCC-BBE29C881071}"/>
              </a:ext>
            </a:extLst>
          </p:cNvPr>
          <p:cNvSpPr/>
          <p:nvPr/>
        </p:nvSpPr>
        <p:spPr>
          <a:xfrm>
            <a:off x="10033287" y="6697393"/>
            <a:ext cx="7365777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y-KG" sz="2800" b="1" dirty="0">
                <a:solidFill>
                  <a:srgbClr val="274253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УПРАВЛЯЮ Щ АЯ КОМПАНИЯ</a:t>
            </a:r>
          </a:p>
          <a:p>
            <a:pPr algn="ctr"/>
            <a:r>
              <a:rPr lang="ky-KG" sz="2000" dirty="0">
                <a:solidFill>
                  <a:srgbClr val="274253"/>
                </a:solidFill>
                <a:latin typeface="Montserrat SemiBold" pitchFamily="2" charset="-52"/>
                <a:ea typeface="Calibri" panose="020F0502020204030204" pitchFamily="34" charset="0"/>
              </a:rPr>
              <a:t>	«</a:t>
            </a:r>
            <a:r>
              <a:rPr lang="ru-RU" sz="2000" dirty="0">
                <a:solidFill>
                  <a:srgbClr val="274253"/>
                </a:solidFill>
                <a:latin typeface="Montserrat SemiBold" pitchFamily="2" charset="-52"/>
                <a:ea typeface="Calibri" panose="020F0502020204030204" pitchFamily="34" charset="0"/>
              </a:rPr>
              <a:t>Орган управления, созданный для эффективного управления СФИТ «</a:t>
            </a:r>
            <a:r>
              <a:rPr lang="ru-RU" sz="2000" dirty="0" err="1">
                <a:solidFill>
                  <a:srgbClr val="274253"/>
                </a:solidFill>
                <a:latin typeface="Montserrat SemiBold" pitchFamily="2" charset="-52"/>
                <a:ea typeface="Calibri" panose="020F0502020204030204" pitchFamily="34" charset="0"/>
              </a:rPr>
              <a:t>Тамчы</a:t>
            </a:r>
            <a:r>
              <a:rPr lang="ru-RU" sz="2000" dirty="0">
                <a:solidFill>
                  <a:srgbClr val="274253"/>
                </a:solidFill>
                <a:latin typeface="Montserrat SemiBold" pitchFamily="2" charset="-52"/>
                <a:ea typeface="Calibri" panose="020F0502020204030204" pitchFamily="34" charset="0"/>
              </a:rPr>
              <a:t>».</a:t>
            </a:r>
          </a:p>
          <a:p>
            <a:pPr algn="ctr"/>
            <a:r>
              <a:rPr lang="ru-RU" sz="2000" dirty="0">
                <a:solidFill>
                  <a:srgbClr val="274253"/>
                </a:solidFill>
                <a:latin typeface="Montserrat SemiBold" pitchFamily="2" charset="-52"/>
                <a:ea typeface="Calibri" panose="020F0502020204030204" pitchFamily="34" charset="0"/>
              </a:rPr>
              <a:t>Принимает решения, направленные на обеспечение координации работы всех субъектов СФИТ «</a:t>
            </a:r>
            <a:r>
              <a:rPr lang="ru-RU" sz="2000" dirty="0" err="1">
                <a:solidFill>
                  <a:srgbClr val="274253"/>
                </a:solidFill>
                <a:latin typeface="Montserrat SemiBold" pitchFamily="2" charset="-52"/>
                <a:ea typeface="Calibri" panose="020F0502020204030204" pitchFamily="34" charset="0"/>
              </a:rPr>
              <a:t>Тамчы</a:t>
            </a:r>
            <a:r>
              <a:rPr lang="ru-RU" sz="2000" dirty="0">
                <a:solidFill>
                  <a:srgbClr val="274253"/>
                </a:solidFill>
                <a:latin typeface="Montserrat SemiBold" pitchFamily="2" charset="-52"/>
                <a:ea typeface="Calibri" panose="020F0502020204030204" pitchFamily="34" charset="0"/>
              </a:rPr>
              <a:t>» и развитие, а также контролирует их выполнение.</a:t>
            </a:r>
            <a:endParaRPr lang="ru-RU" sz="2000" dirty="0">
              <a:solidFill>
                <a:srgbClr val="274253"/>
              </a:solidFill>
              <a:latin typeface="Montserrat SemiBold" pitchFamily="2" charset="-52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59484" y="2143835"/>
            <a:ext cx="8407655" cy="7620000"/>
          </a:xfrm>
          <a:prstGeom prst="roundRect">
            <a:avLst>
              <a:gd name="adj" fmla="val 6929"/>
            </a:avLst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 1"/>
          <p:cNvSpPr/>
          <p:nvPr/>
        </p:nvSpPr>
        <p:spPr>
          <a:xfrm>
            <a:off x="1848365" y="2905835"/>
            <a:ext cx="3166021" cy="395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063"/>
              </a:lnSpc>
            </a:pPr>
            <a:r>
              <a:rPr lang="ru-RU" sz="2438" dirty="0">
                <a:solidFill>
                  <a:srgbClr val="274253"/>
                </a:solidFill>
                <a:latin typeface="Montserrat Black" pitchFamily="2" charset="-52"/>
                <a:ea typeface="Instrument Sans Semi Bold" pitchFamily="34" charset="-122"/>
                <a:cs typeface="Instrument Sans Semi Bold" pitchFamily="34" charset="-120"/>
              </a:rPr>
              <a:t>СОВЕТ</a:t>
            </a:r>
            <a:endParaRPr lang="en-US" sz="2438" dirty="0">
              <a:solidFill>
                <a:srgbClr val="274253"/>
              </a:solidFill>
              <a:latin typeface="Montserrat Black" pitchFamily="2" charset="-52"/>
            </a:endParaRPr>
          </a:p>
        </p:txBody>
      </p:sp>
      <p:sp>
        <p:nvSpPr>
          <p:cNvPr id="5" name="Text 2"/>
          <p:cNvSpPr/>
          <p:nvPr/>
        </p:nvSpPr>
        <p:spPr>
          <a:xfrm>
            <a:off x="1848365" y="3275168"/>
            <a:ext cx="5595044" cy="405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188"/>
              </a:lnSpc>
            </a:pPr>
            <a:r>
              <a:rPr lang="ru-RU" sz="1938" dirty="0">
                <a:solidFill>
                  <a:srgbClr val="274253"/>
                </a:solidFill>
                <a:latin typeface="Montserrat SemiBold" pitchFamily="2" charset="-52"/>
                <a:ea typeface="Instrument Sans Medium" pitchFamily="34" charset="-122"/>
                <a:cs typeface="Instrument Sans Medium" pitchFamily="34" charset="-120"/>
              </a:rPr>
              <a:t>Высший коллегиальный орган</a:t>
            </a:r>
            <a:endParaRPr lang="en-US" sz="1938" dirty="0">
              <a:solidFill>
                <a:srgbClr val="274253"/>
              </a:solidFill>
              <a:latin typeface="Montserrat SemiBold" pitchFamily="2" charset="-52"/>
            </a:endParaRPr>
          </a:p>
        </p:txBody>
      </p:sp>
      <p:sp>
        <p:nvSpPr>
          <p:cNvPr id="7" name="Text 3"/>
          <p:cNvSpPr/>
          <p:nvPr/>
        </p:nvSpPr>
        <p:spPr>
          <a:xfrm>
            <a:off x="1848365" y="4125690"/>
            <a:ext cx="3791991" cy="395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063"/>
              </a:lnSpc>
            </a:pPr>
            <a:r>
              <a:rPr lang="ru-RU" sz="2438" b="1" dirty="0">
                <a:solidFill>
                  <a:srgbClr val="274253"/>
                </a:solidFill>
                <a:latin typeface="Montserrat SemiBold" panose="00000700000000000000" pitchFamily="2" charset="-52"/>
                <a:ea typeface="Meiryo" panose="020B0604030504040204" pitchFamily="34" charset="-128"/>
                <a:cs typeface="Instrument Sans Semi Bold" pitchFamily="34" charset="-120"/>
              </a:rPr>
              <a:t>УПРАВЛЯЮЩАЯ</a:t>
            </a:r>
            <a:r>
              <a:rPr lang="ru-RU" sz="2438" b="1" dirty="0">
                <a:solidFill>
                  <a:srgbClr val="274253"/>
                </a:solidFill>
                <a:latin typeface="Meiryo" panose="020B0604030504040204" pitchFamily="34" charset="-128"/>
                <a:ea typeface="Meiryo" panose="020B0604030504040204" pitchFamily="34" charset="-128"/>
                <a:cs typeface="Instrument Sans Semi Bold" pitchFamily="34" charset="-120"/>
              </a:rPr>
              <a:t> КОМПАНИЯ</a:t>
            </a:r>
            <a:endParaRPr lang="en-US" sz="2438" b="1" dirty="0">
              <a:solidFill>
                <a:srgbClr val="274253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8" name="Text 4"/>
          <p:cNvSpPr/>
          <p:nvPr/>
        </p:nvSpPr>
        <p:spPr>
          <a:xfrm>
            <a:off x="1848365" y="4493379"/>
            <a:ext cx="4419600" cy="405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188"/>
              </a:lnSpc>
            </a:pPr>
            <a:r>
              <a:rPr lang="ru-RU" sz="1938" b="1" dirty="0">
                <a:solidFill>
                  <a:srgbClr val="274253"/>
                </a:solidFill>
                <a:latin typeface="Meiryo" panose="020B0604030504040204" pitchFamily="34" charset="-128"/>
                <a:ea typeface="Meiryo" panose="020B0604030504040204" pitchFamily="34" charset="-128"/>
                <a:cs typeface="Instrument Sans Medium" pitchFamily="34" charset="-120"/>
              </a:rPr>
              <a:t>Общая координация и развитие</a:t>
            </a:r>
            <a:endParaRPr lang="en-US" sz="1938" b="1" dirty="0">
              <a:solidFill>
                <a:srgbClr val="274253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0" name="Text 5"/>
          <p:cNvSpPr/>
          <p:nvPr/>
        </p:nvSpPr>
        <p:spPr>
          <a:xfrm>
            <a:off x="1848365" y="5425647"/>
            <a:ext cx="3166021" cy="395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063"/>
              </a:lnSpc>
            </a:pPr>
            <a:r>
              <a:rPr lang="ru-RU" sz="2438" dirty="0">
                <a:solidFill>
                  <a:srgbClr val="274253"/>
                </a:solidFill>
                <a:latin typeface="Montserrat Black" pitchFamily="2" charset="-52"/>
                <a:ea typeface="Instrument Sans Semi Bold" pitchFamily="34" charset="-122"/>
                <a:cs typeface="Instrument Sans Semi Bold" pitchFamily="34" charset="-120"/>
              </a:rPr>
              <a:t>РЕГИСТРАТОР</a:t>
            </a:r>
            <a:endParaRPr lang="en-US" sz="2438" dirty="0">
              <a:solidFill>
                <a:srgbClr val="274253"/>
              </a:solidFill>
              <a:latin typeface="Montserrat Black" pitchFamily="2" charset="-52"/>
            </a:endParaRPr>
          </a:p>
        </p:txBody>
      </p:sp>
      <p:sp>
        <p:nvSpPr>
          <p:cNvPr id="11" name="Text 6"/>
          <p:cNvSpPr/>
          <p:nvPr/>
        </p:nvSpPr>
        <p:spPr>
          <a:xfrm>
            <a:off x="1848365" y="5795323"/>
            <a:ext cx="5747444" cy="405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188"/>
              </a:lnSpc>
            </a:pPr>
            <a:r>
              <a:rPr lang="ru-RU" sz="1938" dirty="0">
                <a:solidFill>
                  <a:srgbClr val="274253"/>
                </a:solidFill>
                <a:latin typeface="Montserrat SemiBold" pitchFamily="2" charset="-52"/>
                <a:ea typeface="Instrument Sans Medium" pitchFamily="34" charset="-122"/>
                <a:cs typeface="Instrument Sans Medium" pitchFamily="34" charset="-120"/>
              </a:rPr>
              <a:t>Ведение реестра субъектов</a:t>
            </a:r>
            <a:endParaRPr lang="en-US" sz="1938" dirty="0">
              <a:solidFill>
                <a:srgbClr val="274253"/>
              </a:solidFill>
              <a:latin typeface="Montserrat SemiBold" pitchFamily="2" charset="-52"/>
            </a:endParaRPr>
          </a:p>
        </p:txBody>
      </p:sp>
      <p:sp>
        <p:nvSpPr>
          <p:cNvPr id="13" name="Text 7"/>
          <p:cNvSpPr/>
          <p:nvPr/>
        </p:nvSpPr>
        <p:spPr>
          <a:xfrm>
            <a:off x="1848364" y="6818947"/>
            <a:ext cx="3613845" cy="395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063"/>
              </a:lnSpc>
            </a:pPr>
            <a:r>
              <a:rPr lang="ru-RU" sz="2438" dirty="0">
                <a:solidFill>
                  <a:srgbClr val="274253"/>
                </a:solidFill>
                <a:latin typeface="Montserrat Black" pitchFamily="2" charset="-52"/>
                <a:ea typeface="Instrument Sans Semi Bold" pitchFamily="34" charset="-122"/>
                <a:cs typeface="Instrument Sans Semi Bold" pitchFamily="34" charset="-120"/>
              </a:rPr>
              <a:t>ФИНАНСОВЫЙ РЕГУЛЯТОР</a:t>
            </a:r>
            <a:endParaRPr lang="en-US" sz="2438" dirty="0">
              <a:solidFill>
                <a:srgbClr val="274253"/>
              </a:solidFill>
              <a:latin typeface="Montserrat Black" pitchFamily="2" charset="-52"/>
            </a:endParaRPr>
          </a:p>
        </p:txBody>
      </p:sp>
      <p:sp>
        <p:nvSpPr>
          <p:cNvPr id="14" name="Text 8"/>
          <p:cNvSpPr/>
          <p:nvPr/>
        </p:nvSpPr>
        <p:spPr>
          <a:xfrm>
            <a:off x="1848365" y="7150672"/>
            <a:ext cx="5290244" cy="405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188"/>
              </a:lnSpc>
            </a:pPr>
            <a:r>
              <a:rPr lang="ru-RU" sz="1938" dirty="0">
                <a:solidFill>
                  <a:srgbClr val="274253"/>
                </a:solidFill>
                <a:latin typeface="Montserrat SemiBold" pitchFamily="2" charset="-52"/>
                <a:ea typeface="Instrument Sans Medium" pitchFamily="34" charset="-122"/>
                <a:cs typeface="Instrument Sans Medium" pitchFamily="34" charset="-120"/>
              </a:rPr>
              <a:t>Регулирование финансовой сферы</a:t>
            </a:r>
            <a:endParaRPr lang="en-US" sz="1938" dirty="0">
              <a:solidFill>
                <a:srgbClr val="274253"/>
              </a:solidFill>
              <a:latin typeface="Montserrat SemiBold" pitchFamily="2" charset="-52"/>
            </a:endParaRPr>
          </a:p>
        </p:txBody>
      </p:sp>
      <p:sp>
        <p:nvSpPr>
          <p:cNvPr id="16" name="Text 9"/>
          <p:cNvSpPr/>
          <p:nvPr/>
        </p:nvSpPr>
        <p:spPr>
          <a:xfrm>
            <a:off x="1852924" y="8060509"/>
            <a:ext cx="5285685" cy="2549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ru-RU" sz="2438" dirty="0">
                <a:solidFill>
                  <a:srgbClr val="274253"/>
                </a:solidFill>
                <a:latin typeface="Montserrat Black" pitchFamily="2" charset="-52"/>
                <a:ea typeface="Instrument Sans Semi Bold" pitchFamily="34" charset="-122"/>
                <a:cs typeface="Instrument Sans Semi Bold" pitchFamily="34" charset="-120"/>
              </a:rPr>
              <a:t>МЕЖДУНАРОДНЫЙ ЦЕНТР </a:t>
            </a:r>
          </a:p>
          <a:p>
            <a:r>
              <a:rPr lang="ru-RU" sz="2438" dirty="0">
                <a:solidFill>
                  <a:srgbClr val="274253"/>
                </a:solidFill>
                <a:latin typeface="Montserrat Black" pitchFamily="2" charset="-52"/>
                <a:ea typeface="Instrument Sans Semi Bold" pitchFamily="34" charset="-122"/>
                <a:cs typeface="Instrument Sans Semi Bold" pitchFamily="34" charset="-120"/>
              </a:rPr>
              <a:t>РАЗРЕШЕНИЯ СПОРОВ</a:t>
            </a:r>
            <a:endParaRPr lang="en-US" sz="2438" dirty="0">
              <a:solidFill>
                <a:srgbClr val="274253"/>
              </a:solidFill>
              <a:latin typeface="Montserrat Black" pitchFamily="2" charset="-52"/>
            </a:endParaRPr>
          </a:p>
        </p:txBody>
      </p:sp>
      <p:sp>
        <p:nvSpPr>
          <p:cNvPr id="17" name="Text 10"/>
          <p:cNvSpPr/>
          <p:nvPr/>
        </p:nvSpPr>
        <p:spPr>
          <a:xfrm>
            <a:off x="1848365" y="8864644"/>
            <a:ext cx="6280844" cy="405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188"/>
              </a:lnSpc>
            </a:pPr>
            <a:r>
              <a:rPr lang="ru-RU" sz="1938" dirty="0">
                <a:solidFill>
                  <a:srgbClr val="274253"/>
                </a:solidFill>
                <a:latin typeface="Montserrat SemiBold" pitchFamily="2" charset="-52"/>
                <a:ea typeface="Instrument Sans Medium" pitchFamily="34" charset="-122"/>
                <a:cs typeface="Instrument Sans Medium" pitchFamily="34" charset="-120"/>
              </a:rPr>
              <a:t>Защита прав и разрешение споров</a:t>
            </a:r>
            <a:endParaRPr lang="en-US" sz="1938" dirty="0">
              <a:solidFill>
                <a:srgbClr val="274253"/>
              </a:solidFill>
              <a:latin typeface="Montserrat SemiBold" pitchFamily="2" charset="-52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848364" y="3924300"/>
            <a:ext cx="5924036" cy="0"/>
          </a:xfrm>
          <a:prstGeom prst="line">
            <a:avLst/>
          </a:prstGeom>
          <a:ln w="19050">
            <a:solidFill>
              <a:srgbClr val="27425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1848364" y="5143500"/>
            <a:ext cx="5924036" cy="0"/>
          </a:xfrm>
          <a:prstGeom prst="line">
            <a:avLst/>
          </a:prstGeom>
          <a:ln w="19050">
            <a:solidFill>
              <a:srgbClr val="27425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1848364" y="6515100"/>
            <a:ext cx="5924036" cy="0"/>
          </a:xfrm>
          <a:prstGeom prst="line">
            <a:avLst/>
          </a:prstGeom>
          <a:ln w="19050">
            <a:solidFill>
              <a:srgbClr val="27425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1848364" y="7810500"/>
            <a:ext cx="5924036" cy="0"/>
          </a:xfrm>
          <a:prstGeom prst="line">
            <a:avLst/>
          </a:prstGeom>
          <a:ln w="19050">
            <a:solidFill>
              <a:srgbClr val="27425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10410743" y="6200582"/>
            <a:ext cx="6658057" cy="0"/>
          </a:xfrm>
          <a:prstGeom prst="line">
            <a:avLst/>
          </a:prstGeom>
          <a:ln w="19050">
            <a:solidFill>
              <a:srgbClr val="27425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7355932" y="5391250"/>
            <a:ext cx="4564197" cy="2073680"/>
          </a:xfrm>
          <a:prstGeom prst="round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12140571" y="5391250"/>
            <a:ext cx="4899793" cy="2073680"/>
          </a:xfrm>
          <a:prstGeom prst="round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12433733" y="7636400"/>
            <a:ext cx="4564197" cy="2073680"/>
          </a:xfrm>
          <a:prstGeom prst="round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609987" y="781140"/>
            <a:ext cx="12420600" cy="4464726"/>
          </a:xfrm>
          <a:prstGeom prst="roundRect">
            <a:avLst>
              <a:gd name="adj" fmla="val 12678"/>
            </a:avLst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8"/>
          <p:cNvSpPr txBox="1"/>
          <p:nvPr/>
        </p:nvSpPr>
        <p:spPr>
          <a:xfrm>
            <a:off x="4459537" y="1886741"/>
            <a:ext cx="11951056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ru-RU" sz="3200" b="1" dirty="0">
                <a:solidFill>
                  <a:srgbClr val="274253"/>
                </a:solidFill>
                <a:latin typeface="Montserrat Black" pitchFamily="2" charset="-52"/>
                <a:ea typeface="Aileron Bold"/>
                <a:cs typeface="Aileron Bold"/>
                <a:sym typeface="Aileron Bold"/>
              </a:rPr>
              <a:t>Международный центр разрешения споров работает независимо от судебной системы Кыргызской Республики</a:t>
            </a:r>
            <a:endParaRPr lang="en-US" sz="3200" b="1" dirty="0">
              <a:solidFill>
                <a:srgbClr val="274253"/>
              </a:solidFill>
              <a:latin typeface="Montserrat Black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146138" y="3688199"/>
            <a:ext cx="8220218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ru-RU" sz="3200" dirty="0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Независимость и структура центра</a:t>
            </a:r>
            <a:endParaRPr lang="en-US" sz="3200" dirty="0">
              <a:solidFill>
                <a:srgbClr val="274253"/>
              </a:solidFill>
              <a:latin typeface="Montserrat SemiBold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7498980" y="5749890"/>
            <a:ext cx="4564197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400" dirty="0">
                <a:solidFill>
                  <a:srgbClr val="274253"/>
                </a:solidFill>
                <a:latin typeface="Montserrat Black" pitchFamily="2" charset="-52"/>
                <a:ea typeface="Aileron Bold"/>
                <a:cs typeface="Aileron Bold"/>
                <a:sym typeface="Aileron Bold"/>
              </a:rPr>
              <a:t>Независимый орган</a:t>
            </a:r>
          </a:p>
          <a:p>
            <a:r>
              <a:rPr lang="ru-RU" sz="2400" b="1" dirty="0">
                <a:solidFill>
                  <a:srgbClr val="274253"/>
                </a:solidFill>
                <a:latin typeface="Meiryo" panose="020B0604030504040204" pitchFamily="34" charset="-128"/>
                <a:ea typeface="Meiryo" panose="020B0604030504040204" pitchFamily="34" charset="-128"/>
                <a:cs typeface="Aileron Bold"/>
                <a:sym typeface="Aileron Bold"/>
              </a:rPr>
              <a:t>Не входит в общ ую   систему судебной власти</a:t>
            </a:r>
            <a:endParaRPr lang="en-US" sz="2400" b="1" dirty="0">
              <a:solidFill>
                <a:srgbClr val="274253"/>
              </a:solidFill>
              <a:latin typeface="Meiryo" panose="020B0604030504040204" pitchFamily="34" charset="-128"/>
              <a:ea typeface="Meiryo" panose="020B0604030504040204" pitchFamily="34" charset="-128"/>
              <a:cs typeface="Aileron Bold"/>
              <a:sym typeface="Aileron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2459836" y="5874092"/>
            <a:ext cx="4570751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400" dirty="0">
                <a:solidFill>
                  <a:srgbClr val="274253"/>
                </a:solidFill>
                <a:latin typeface="Montserrat Black" pitchFamily="2" charset="-52"/>
                <a:ea typeface="Aileron Bold"/>
                <a:cs typeface="Aileron Bold"/>
                <a:sym typeface="Aileron Bold"/>
              </a:rPr>
              <a:t>Независимость решений</a:t>
            </a:r>
            <a:endParaRPr lang="ru-RU" sz="1200" dirty="0">
              <a:solidFill>
                <a:srgbClr val="274253"/>
              </a:solidFill>
              <a:latin typeface="Montserrat Black" pitchFamily="2" charset="-52"/>
              <a:ea typeface="Aileron Bold"/>
              <a:cs typeface="Aileron Bold"/>
              <a:sym typeface="Aileron Bold"/>
            </a:endParaRPr>
          </a:p>
          <a:p>
            <a:r>
              <a:rPr lang="ru-RU" sz="2400" spc="-150" dirty="0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Самостоятельное принятие решений по спорам</a:t>
            </a:r>
            <a:endParaRPr lang="en-US" sz="2400" spc="-150" dirty="0">
              <a:solidFill>
                <a:srgbClr val="274253"/>
              </a:solidFill>
              <a:latin typeface="Montserrat SemiBold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2730602" y="8303908"/>
            <a:ext cx="4029218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400" dirty="0">
                <a:solidFill>
                  <a:srgbClr val="274253"/>
                </a:solidFill>
                <a:latin typeface="Montserrat Black" pitchFamily="2" charset="-52"/>
                <a:ea typeface="Aileron Bold"/>
                <a:cs typeface="Aileron Bold"/>
                <a:sym typeface="Aileron Bold"/>
              </a:rPr>
              <a:t>Основания</a:t>
            </a:r>
            <a:endParaRPr lang="ru-RU" sz="1200" dirty="0">
              <a:solidFill>
                <a:srgbClr val="274253"/>
              </a:solidFill>
              <a:latin typeface="Montserrat Black" pitchFamily="2" charset="-52"/>
              <a:ea typeface="Aileron Bold"/>
              <a:cs typeface="Aileron Bold"/>
              <a:sym typeface="Aileron Bold"/>
            </a:endParaRPr>
          </a:p>
          <a:p>
            <a:r>
              <a:rPr lang="ru-RU" sz="2400" dirty="0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Право Англии и Уэльса</a:t>
            </a:r>
            <a:endParaRPr lang="en-US" sz="2400" dirty="0">
              <a:solidFill>
                <a:srgbClr val="274253"/>
              </a:solidFill>
              <a:latin typeface="Montserrat SemiBold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22" name="Равнобедренный треугольник 21"/>
          <p:cNvSpPr/>
          <p:nvPr/>
        </p:nvSpPr>
        <p:spPr>
          <a:xfrm>
            <a:off x="-1579515" y="2553818"/>
            <a:ext cx="5834610" cy="4732044"/>
          </a:xfrm>
          <a:prstGeom prst="triangle">
            <a:avLst/>
          </a:prstGeom>
          <a:noFill/>
          <a:ln>
            <a:solidFill>
              <a:srgbClr val="2742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Равнобедренный треугольник 22"/>
          <p:cNvSpPr/>
          <p:nvPr/>
        </p:nvSpPr>
        <p:spPr>
          <a:xfrm>
            <a:off x="-1405069" y="2456508"/>
            <a:ext cx="8446175" cy="6850101"/>
          </a:xfrm>
          <a:prstGeom prst="triangle">
            <a:avLst/>
          </a:prstGeom>
          <a:noFill/>
          <a:ln>
            <a:solidFill>
              <a:srgbClr val="2742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8246" y="2751422"/>
            <a:ext cx="9774384" cy="649460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2" name="Скругленный прямоугольник 31"/>
          <p:cNvSpPr/>
          <p:nvPr/>
        </p:nvSpPr>
        <p:spPr>
          <a:xfrm>
            <a:off x="762000" y="1247100"/>
            <a:ext cx="16464356" cy="8541990"/>
          </a:xfrm>
          <a:prstGeom prst="roundRect">
            <a:avLst>
              <a:gd name="adj" fmla="val 7137"/>
            </a:avLst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4253"/>
              </a:solidFill>
            </a:endParaRPr>
          </a:p>
        </p:txBody>
      </p:sp>
      <p:sp>
        <p:nvSpPr>
          <p:cNvPr id="34" name="TextBox 19"/>
          <p:cNvSpPr txBox="1"/>
          <p:nvPr/>
        </p:nvSpPr>
        <p:spPr>
          <a:xfrm>
            <a:off x="3129486" y="1610573"/>
            <a:ext cx="12029028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6000" b="1" dirty="0">
                <a:solidFill>
                  <a:srgbClr val="274253"/>
                </a:solidFill>
                <a:latin typeface="Montserrat Black" pitchFamily="2" charset="-52"/>
                <a:ea typeface="Aileron Bold"/>
                <a:cs typeface="Aileron Bold"/>
                <a:sym typeface="Aileron Bold"/>
              </a:rPr>
              <a:t>Ожидаемые результаты</a:t>
            </a:r>
          </a:p>
        </p:txBody>
      </p:sp>
      <p:sp>
        <p:nvSpPr>
          <p:cNvPr id="35" name="TextBox 20"/>
          <p:cNvSpPr txBox="1"/>
          <p:nvPr/>
        </p:nvSpPr>
        <p:spPr>
          <a:xfrm>
            <a:off x="4343400" y="3884176"/>
            <a:ext cx="10967960" cy="415498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ru-RU" sz="2700" b="1" dirty="0">
                <a:solidFill>
                  <a:srgbClr val="274253"/>
                </a:solidFill>
                <a:latin typeface="Montserrat Black" panose="00000A00000000000000" pitchFamily="2" charset="-52"/>
                <a:ea typeface="Aileron Bold"/>
                <a:cs typeface="Aileron Bold"/>
                <a:sym typeface="Aileron Bold"/>
              </a:rPr>
              <a:t>Рост потока прямых иностранных инвестиций</a:t>
            </a:r>
          </a:p>
        </p:txBody>
      </p:sp>
      <p:sp>
        <p:nvSpPr>
          <p:cNvPr id="36" name="TextBox 21"/>
          <p:cNvSpPr txBox="1"/>
          <p:nvPr/>
        </p:nvSpPr>
        <p:spPr>
          <a:xfrm>
            <a:off x="4343400" y="5181673"/>
            <a:ext cx="3615770" cy="451021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780"/>
              </a:lnSpc>
            </a:pPr>
            <a:r>
              <a:rPr lang="ru-RU" sz="2700" b="1" dirty="0">
                <a:solidFill>
                  <a:srgbClr val="274253"/>
                </a:solidFill>
                <a:latin typeface="Montserrat Black" panose="00000A00000000000000" pitchFamily="2" charset="-52"/>
                <a:ea typeface="Aileron Bold"/>
                <a:cs typeface="Aileron Bold"/>
                <a:sym typeface="Aileron Bold"/>
              </a:rPr>
              <a:t>Рост ВВП</a:t>
            </a:r>
          </a:p>
        </p:txBody>
      </p:sp>
      <p:sp>
        <p:nvSpPr>
          <p:cNvPr id="37" name="TextBox 22"/>
          <p:cNvSpPr txBox="1"/>
          <p:nvPr/>
        </p:nvSpPr>
        <p:spPr>
          <a:xfrm>
            <a:off x="4343400" y="6500587"/>
            <a:ext cx="8896533" cy="830997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ru-RU" sz="2700" b="1" dirty="0">
                <a:solidFill>
                  <a:srgbClr val="274253"/>
                </a:solidFill>
                <a:latin typeface="Montserrat Black" panose="00000A00000000000000" pitchFamily="2" charset="-52"/>
                <a:ea typeface="Aileron Bold"/>
                <a:cs typeface="Aileron Bold"/>
                <a:sym typeface="Aileron Bold"/>
              </a:rPr>
              <a:t>Повышение имиджа Кыргызстана на международной арене</a:t>
            </a:r>
          </a:p>
        </p:txBody>
      </p:sp>
      <p:sp>
        <p:nvSpPr>
          <p:cNvPr id="38" name="TextBox 23"/>
          <p:cNvSpPr txBox="1"/>
          <p:nvPr/>
        </p:nvSpPr>
        <p:spPr>
          <a:xfrm>
            <a:off x="4338918" y="8217876"/>
            <a:ext cx="10340704" cy="830997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ru-RU" sz="2700" b="1" dirty="0">
                <a:solidFill>
                  <a:srgbClr val="274253"/>
                </a:solidFill>
                <a:latin typeface="Montserrat Black" panose="00000A00000000000000" pitchFamily="2" charset="-52"/>
                <a:ea typeface="Aileron Bold"/>
                <a:cs typeface="Aileron Bold"/>
                <a:sym typeface="Aileron Bold"/>
              </a:rPr>
              <a:t>Поступление доходов от обслуживания финансовых потоков</a:t>
            </a:r>
            <a:endParaRPr lang="en-US" sz="2700" b="1" dirty="0">
              <a:solidFill>
                <a:srgbClr val="274253"/>
              </a:solidFill>
              <a:latin typeface="Montserrat Black" panose="00000A00000000000000" pitchFamily="2" charset="-52"/>
              <a:ea typeface="Aileron Bold"/>
              <a:cs typeface="Aileron Bold"/>
              <a:sym typeface="Aileron Bold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3606830"/>
            <a:ext cx="1162050" cy="11620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4955181"/>
            <a:ext cx="1162050" cy="11620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6405577"/>
            <a:ext cx="1162050" cy="11620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7998734"/>
            <a:ext cx="1162050" cy="1162050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 flipV="1">
            <a:off x="4343400" y="4662667"/>
            <a:ext cx="10967960" cy="72595"/>
          </a:xfrm>
          <a:prstGeom prst="line">
            <a:avLst/>
          </a:prstGeom>
          <a:ln w="28575" cap="rnd">
            <a:solidFill>
              <a:srgbClr val="27425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762000" y="3009900"/>
            <a:ext cx="16464356" cy="0"/>
          </a:xfrm>
          <a:prstGeom prst="line">
            <a:avLst/>
          </a:prstGeom>
          <a:ln w="28575" cap="rnd">
            <a:solidFill>
              <a:srgbClr val="27425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V="1">
            <a:off x="4343400" y="6051029"/>
            <a:ext cx="10967960" cy="72595"/>
          </a:xfrm>
          <a:prstGeom prst="line">
            <a:avLst/>
          </a:prstGeom>
          <a:ln w="28575" cap="rnd">
            <a:solidFill>
              <a:srgbClr val="27425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V="1">
            <a:off x="4343400" y="7709639"/>
            <a:ext cx="10967960" cy="72595"/>
          </a:xfrm>
          <a:prstGeom prst="line">
            <a:avLst/>
          </a:prstGeom>
          <a:ln w="28575" cap="rnd">
            <a:solidFill>
              <a:srgbClr val="27425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" y="0"/>
            <a:ext cx="18288000" cy="10287000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>
            <a:off x="13811819" y="3970917"/>
            <a:ext cx="2490361" cy="50292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Равнобедренный треугольник 29"/>
          <p:cNvSpPr/>
          <p:nvPr/>
        </p:nvSpPr>
        <p:spPr>
          <a:xfrm rot="5400000">
            <a:off x="14078472" y="6188342"/>
            <a:ext cx="5029194" cy="581777"/>
          </a:xfrm>
          <a:prstGeom prst="triangle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8960781" y="3998127"/>
            <a:ext cx="2743130" cy="4995701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Равнобедренный треугольник 27"/>
          <p:cNvSpPr/>
          <p:nvPr/>
        </p:nvSpPr>
        <p:spPr>
          <a:xfrm rot="5400000">
            <a:off x="8031937" y="6194629"/>
            <a:ext cx="5029194" cy="581777"/>
          </a:xfrm>
          <a:prstGeom prst="triangle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4876024" y="4036591"/>
            <a:ext cx="2808896" cy="50292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Равнобедренный треугольник 25"/>
          <p:cNvSpPr/>
          <p:nvPr/>
        </p:nvSpPr>
        <p:spPr>
          <a:xfrm rot="5400000">
            <a:off x="5447634" y="6128952"/>
            <a:ext cx="5029194" cy="581777"/>
          </a:xfrm>
          <a:prstGeom prst="triangle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09488" y="3970917"/>
            <a:ext cx="2808896" cy="50292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Равнобедренный треугольник 23"/>
          <p:cNvSpPr/>
          <p:nvPr/>
        </p:nvSpPr>
        <p:spPr>
          <a:xfrm rot="5400000">
            <a:off x="794676" y="6194628"/>
            <a:ext cx="5029194" cy="581777"/>
          </a:xfrm>
          <a:prstGeom prst="triangle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960026" y="816426"/>
            <a:ext cx="16367949" cy="1736255"/>
          </a:xfrm>
          <a:prstGeom prst="roundRect">
            <a:avLst>
              <a:gd name="adj" fmla="val 26751"/>
            </a:avLst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8"/>
          <p:cNvSpPr txBox="1"/>
          <p:nvPr/>
        </p:nvSpPr>
        <p:spPr>
          <a:xfrm>
            <a:off x="3002551" y="1003375"/>
            <a:ext cx="12798321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4400" dirty="0">
                <a:solidFill>
                  <a:srgbClr val="274253"/>
                </a:solidFill>
                <a:latin typeface="Montserrat Black" pitchFamily="2" charset="-52"/>
                <a:ea typeface="Aileron Bold"/>
                <a:cs typeface="Aileron Bold"/>
                <a:sym typeface="Aileron Bold"/>
              </a:rPr>
              <a:t>Этапы реализации проекта</a:t>
            </a:r>
          </a:p>
          <a:p>
            <a:pPr algn="ctr"/>
            <a:r>
              <a:rPr lang="ru-RU" sz="4400" dirty="0">
                <a:solidFill>
                  <a:srgbClr val="274253"/>
                </a:solidFill>
                <a:latin typeface="Montserrat Black" pitchFamily="2" charset="-52"/>
                <a:ea typeface="Aileron Bold"/>
                <a:cs typeface="Aileron Bold"/>
                <a:sym typeface="Aileron Bold"/>
              </a:rPr>
              <a:t>(дорожная карта)</a:t>
            </a:r>
            <a:endParaRPr lang="en-US" sz="3600" dirty="0">
              <a:solidFill>
                <a:srgbClr val="274253"/>
              </a:solidFill>
              <a:latin typeface="Montserrat SemiBold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40971" y="4398066"/>
            <a:ext cx="2369611" cy="4043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94"/>
              </a:lnSpc>
            </a:pPr>
            <a:r>
              <a:rPr lang="en-US" sz="2744" dirty="0">
                <a:solidFill>
                  <a:srgbClr val="274253"/>
                </a:solidFill>
                <a:latin typeface="Montserrat Black" panose="00000A00000000000000" pitchFamily="2" charset="-52"/>
                <a:ea typeface="Canva Sans Bold"/>
                <a:cs typeface="Canva Sans Bold"/>
                <a:sym typeface="Canva Sans Bold"/>
              </a:rPr>
              <a:t>2025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40971" y="6453093"/>
            <a:ext cx="2432598" cy="1107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274253"/>
                </a:solidFill>
                <a:latin typeface="Montserrat Black" panose="00000A00000000000000" pitchFamily="2" charset="-52"/>
                <a:ea typeface="Aileron Bold"/>
                <a:cs typeface="Aileron Bold"/>
                <a:sym typeface="Aileron Bold"/>
              </a:rPr>
              <a:t>Принятие закона и других нормативно-правовых актов</a:t>
            </a:r>
            <a:endParaRPr lang="en-US" b="1" dirty="0">
              <a:solidFill>
                <a:srgbClr val="274253"/>
              </a:solidFill>
              <a:latin typeface="Montserrat Black" panose="00000A00000000000000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734202" y="6451777"/>
            <a:ext cx="3389852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274253"/>
                </a:solidFill>
                <a:latin typeface="Montserrat Black" panose="00000A00000000000000" pitchFamily="2" charset="-52"/>
                <a:ea typeface="Aileron Bold"/>
                <a:cs typeface="Aileron Bold"/>
                <a:sym typeface="Aileron Bold"/>
              </a:rPr>
              <a:t>Начало строительства основной инфраструктуры, регистрация </a:t>
            </a:r>
          </a:p>
          <a:p>
            <a:pPr algn="ctr"/>
            <a:r>
              <a:rPr lang="ru-RU" b="1" dirty="0">
                <a:solidFill>
                  <a:srgbClr val="274253"/>
                </a:solidFill>
                <a:latin typeface="Montserrat Black" panose="00000A00000000000000" pitchFamily="2" charset="-52"/>
                <a:ea typeface="Aileron Bold"/>
                <a:cs typeface="Aileron Bold"/>
                <a:sym typeface="Aileron Bold"/>
              </a:rPr>
              <a:t>резидентов</a:t>
            </a:r>
            <a:endParaRPr lang="en-US" b="1" dirty="0">
              <a:solidFill>
                <a:srgbClr val="274253"/>
              </a:solidFill>
              <a:latin typeface="Montserrat Black" panose="00000A00000000000000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986556" y="6441482"/>
            <a:ext cx="3031533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274253"/>
                </a:solidFill>
                <a:latin typeface="Montserrat Black" panose="00000A00000000000000" pitchFamily="2" charset="-52"/>
                <a:ea typeface="Aileron Bold"/>
                <a:cs typeface="Aileron Bold"/>
                <a:sym typeface="Aileron Bold"/>
              </a:rPr>
              <a:t>Масштабное привлечение инвестиций, запуск финансовых институтов</a:t>
            </a:r>
            <a:endParaRPr lang="en-US" b="1" dirty="0">
              <a:solidFill>
                <a:srgbClr val="274253"/>
              </a:solidFill>
              <a:latin typeface="Montserrat Black" panose="00000A00000000000000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3675996" y="6397301"/>
            <a:ext cx="3155068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274253"/>
                </a:solidFill>
                <a:latin typeface="Montserrat Black" panose="00000A00000000000000" pitchFamily="2" charset="-52"/>
                <a:ea typeface="Aileron Bold"/>
                <a:cs typeface="Aileron Bold"/>
                <a:sym typeface="Aileron Bold"/>
              </a:rPr>
              <a:t>Выход на международный рынок, устойчивое развитие СФИТ «</a:t>
            </a:r>
            <a:r>
              <a:rPr lang="ru-RU" b="1" dirty="0" err="1">
                <a:solidFill>
                  <a:srgbClr val="274253"/>
                </a:solidFill>
                <a:latin typeface="Montserrat Black" panose="00000A00000000000000" pitchFamily="2" charset="-52"/>
                <a:ea typeface="Aileron Bold"/>
                <a:cs typeface="Aileron Bold"/>
                <a:sym typeface="Aileron Bold"/>
              </a:rPr>
              <a:t>Тамчы</a:t>
            </a:r>
            <a:r>
              <a:rPr lang="ru-RU" b="1" dirty="0">
                <a:solidFill>
                  <a:srgbClr val="274253"/>
                </a:solidFill>
                <a:latin typeface="Montserrat Black" panose="00000A00000000000000" pitchFamily="2" charset="-52"/>
                <a:ea typeface="Aileron Bold"/>
                <a:cs typeface="Aileron Bold"/>
                <a:sym typeface="Aileron Bold"/>
              </a:rPr>
              <a:t>»</a:t>
            </a:r>
            <a:endParaRPr lang="en-US" b="1" dirty="0">
              <a:solidFill>
                <a:srgbClr val="274253"/>
              </a:solidFill>
              <a:latin typeface="Montserrat Black" panose="00000A00000000000000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806257" y="4279061"/>
            <a:ext cx="2795258" cy="4043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94"/>
              </a:lnSpc>
            </a:pPr>
            <a:r>
              <a:rPr lang="en-US" sz="2744" dirty="0">
                <a:solidFill>
                  <a:srgbClr val="274253"/>
                </a:solidFill>
                <a:latin typeface="Montserrat Black" panose="00000A00000000000000" pitchFamily="2" charset="-52"/>
                <a:ea typeface="Canva Sans Bold"/>
                <a:cs typeface="Canva Sans Bold"/>
                <a:sym typeface="Canva Sans Bold"/>
              </a:rPr>
              <a:t>2026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419448" y="4294764"/>
            <a:ext cx="1868389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15"/>
              </a:lnSpc>
            </a:pPr>
            <a:r>
              <a:rPr lang="en-US" sz="2595" dirty="0">
                <a:solidFill>
                  <a:srgbClr val="274253"/>
                </a:solidFill>
                <a:latin typeface="Montserrat Black" panose="00000A00000000000000" pitchFamily="2" charset="-52"/>
                <a:ea typeface="Canva Sans Bold"/>
                <a:cs typeface="Canva Sans Bold"/>
                <a:sym typeface="Canva Sans Bold"/>
              </a:rPr>
              <a:t>202</a:t>
            </a:r>
            <a:r>
              <a:rPr lang="ky-KG" sz="2595" dirty="0">
                <a:solidFill>
                  <a:srgbClr val="274253"/>
                </a:solidFill>
                <a:latin typeface="Montserrat Black" panose="00000A00000000000000" pitchFamily="2" charset="-52"/>
                <a:ea typeface="Canva Sans Bold"/>
                <a:cs typeface="Canva Sans Bold"/>
                <a:sym typeface="Canva Sans Bold"/>
              </a:rPr>
              <a:t>7</a:t>
            </a:r>
            <a:endParaRPr lang="en-US" sz="2595" dirty="0">
              <a:solidFill>
                <a:srgbClr val="274253"/>
              </a:solidFill>
              <a:latin typeface="Montserrat Black" panose="00000A00000000000000" pitchFamily="2" charset="-52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4093312" y="4220024"/>
            <a:ext cx="1954738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15"/>
              </a:lnSpc>
            </a:pPr>
            <a:r>
              <a:rPr lang="en-US" sz="2595" dirty="0">
                <a:solidFill>
                  <a:srgbClr val="274253"/>
                </a:solidFill>
                <a:latin typeface="Montserrat SemiBold" pitchFamily="2" charset="-52"/>
                <a:ea typeface="Canva Sans Bold"/>
                <a:cs typeface="Canva Sans Bold"/>
                <a:sym typeface="Canva Sans Bold"/>
              </a:rPr>
              <a:t> </a:t>
            </a:r>
            <a:r>
              <a:rPr lang="en-US" sz="2595" dirty="0">
                <a:solidFill>
                  <a:srgbClr val="274253"/>
                </a:solidFill>
                <a:latin typeface="Montserrat Black" panose="00000A00000000000000" pitchFamily="2" charset="-52"/>
                <a:ea typeface="Canva Sans Bold"/>
                <a:cs typeface="Canva Sans Bold"/>
                <a:sym typeface="Canva Sans Bold"/>
              </a:rPr>
              <a:t>202</a:t>
            </a:r>
            <a:r>
              <a:rPr lang="ky-KG" sz="2595" dirty="0">
                <a:solidFill>
                  <a:srgbClr val="274253"/>
                </a:solidFill>
                <a:latin typeface="Montserrat Black" panose="00000A00000000000000" pitchFamily="2" charset="-52"/>
                <a:ea typeface="Canva Sans Bold"/>
                <a:cs typeface="Canva Sans Bold"/>
                <a:sym typeface="Canva Sans Bold"/>
              </a:rPr>
              <a:t>8</a:t>
            </a:r>
            <a:endParaRPr lang="en-US" sz="2595" dirty="0">
              <a:solidFill>
                <a:srgbClr val="274253"/>
              </a:solidFill>
              <a:latin typeface="Montserrat Black" panose="00000A00000000000000" pitchFamily="2" charset="-52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33" name="Параллелограмм 32"/>
          <p:cNvSpPr/>
          <p:nvPr/>
        </p:nvSpPr>
        <p:spPr>
          <a:xfrm flipH="1">
            <a:off x="3002551" y="3970917"/>
            <a:ext cx="699352" cy="2514600"/>
          </a:xfrm>
          <a:prstGeom prst="parallelogram">
            <a:avLst>
              <a:gd name="adj" fmla="val 85754"/>
            </a:avLst>
          </a:prstGeom>
          <a:solidFill>
            <a:srgbClr val="2742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араллелограмм 33"/>
          <p:cNvSpPr/>
          <p:nvPr/>
        </p:nvSpPr>
        <p:spPr>
          <a:xfrm flipH="1" flipV="1">
            <a:off x="3002551" y="6485514"/>
            <a:ext cx="699352" cy="2514600"/>
          </a:xfrm>
          <a:prstGeom prst="parallelogram">
            <a:avLst>
              <a:gd name="adj" fmla="val 85300"/>
            </a:avLst>
          </a:prstGeom>
          <a:solidFill>
            <a:srgbClr val="2742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араллелограмм 34"/>
          <p:cNvSpPr/>
          <p:nvPr/>
        </p:nvSpPr>
        <p:spPr>
          <a:xfrm flipH="1">
            <a:off x="7660885" y="4047450"/>
            <a:ext cx="699352" cy="2514600"/>
          </a:xfrm>
          <a:prstGeom prst="parallelogram">
            <a:avLst>
              <a:gd name="adj" fmla="val 85754"/>
            </a:avLst>
          </a:prstGeom>
          <a:solidFill>
            <a:srgbClr val="2742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араллелограмм 35"/>
          <p:cNvSpPr/>
          <p:nvPr/>
        </p:nvSpPr>
        <p:spPr>
          <a:xfrm flipH="1" flipV="1">
            <a:off x="7660885" y="6538575"/>
            <a:ext cx="699352" cy="2514600"/>
          </a:xfrm>
          <a:prstGeom prst="parallelogram">
            <a:avLst>
              <a:gd name="adj" fmla="val 85300"/>
            </a:avLst>
          </a:prstGeom>
          <a:solidFill>
            <a:srgbClr val="2742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араллелограмм 36"/>
          <p:cNvSpPr/>
          <p:nvPr/>
        </p:nvSpPr>
        <p:spPr>
          <a:xfrm flipH="1">
            <a:off x="11628990" y="3997545"/>
            <a:ext cx="699352" cy="2514600"/>
          </a:xfrm>
          <a:prstGeom prst="parallelogram">
            <a:avLst>
              <a:gd name="adj" fmla="val 85754"/>
            </a:avLst>
          </a:prstGeom>
          <a:solidFill>
            <a:srgbClr val="2742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араллелограмм 37"/>
          <p:cNvSpPr/>
          <p:nvPr/>
        </p:nvSpPr>
        <p:spPr>
          <a:xfrm flipH="1" flipV="1">
            <a:off x="11644009" y="6485514"/>
            <a:ext cx="699352" cy="2514600"/>
          </a:xfrm>
          <a:prstGeom prst="parallelogram">
            <a:avLst>
              <a:gd name="adj" fmla="val 85300"/>
            </a:avLst>
          </a:prstGeom>
          <a:solidFill>
            <a:srgbClr val="2742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араллелограмм 38"/>
          <p:cNvSpPr/>
          <p:nvPr/>
        </p:nvSpPr>
        <p:spPr>
          <a:xfrm flipH="1">
            <a:off x="16199978" y="3961242"/>
            <a:ext cx="699352" cy="2514600"/>
          </a:xfrm>
          <a:prstGeom prst="parallelogram">
            <a:avLst>
              <a:gd name="adj" fmla="val 85754"/>
            </a:avLst>
          </a:prstGeom>
          <a:solidFill>
            <a:srgbClr val="2742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араллелограмм 39"/>
          <p:cNvSpPr/>
          <p:nvPr/>
        </p:nvSpPr>
        <p:spPr>
          <a:xfrm flipH="1" flipV="1">
            <a:off x="16199978" y="6453093"/>
            <a:ext cx="699352" cy="2514600"/>
          </a:xfrm>
          <a:prstGeom prst="parallelogram">
            <a:avLst>
              <a:gd name="adj" fmla="val 85300"/>
            </a:avLst>
          </a:prstGeom>
          <a:solidFill>
            <a:srgbClr val="2742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95" y="5143500"/>
            <a:ext cx="1162050" cy="1162050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822" y="5022574"/>
            <a:ext cx="1162050" cy="1162050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2502" y="5128260"/>
            <a:ext cx="1162050" cy="1162050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1279" y="4873755"/>
            <a:ext cx="1162050" cy="11620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638" y="1181100"/>
            <a:ext cx="1006906" cy="100690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40809BA-8DC9-4116-9647-BA20A87847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08108" y="4036591"/>
            <a:ext cx="585267" cy="502963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495300" y="647700"/>
            <a:ext cx="17297400" cy="9296400"/>
          </a:xfrm>
          <a:prstGeom prst="roundRect">
            <a:avLst>
              <a:gd name="adj" fmla="val 4269"/>
            </a:avLst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2553982"/>
            <a:ext cx="12496800" cy="7432992"/>
          </a:xfrm>
          <a:prstGeom prst="rect">
            <a:avLst/>
          </a:prstGeom>
        </p:spPr>
      </p:pic>
      <p:sp>
        <p:nvSpPr>
          <p:cNvPr id="93" name="Прямоугольник 92"/>
          <p:cNvSpPr/>
          <p:nvPr/>
        </p:nvSpPr>
        <p:spPr>
          <a:xfrm>
            <a:off x="7010116" y="5267478"/>
            <a:ext cx="2084974" cy="523368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10512371" y="5908558"/>
            <a:ext cx="1995751" cy="523368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7523277" y="7376799"/>
            <a:ext cx="1922093" cy="523368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10947189" y="3591517"/>
            <a:ext cx="1847685" cy="523368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13896437" y="3984779"/>
            <a:ext cx="2038302" cy="523368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13598952" y="4890408"/>
            <a:ext cx="1957549" cy="523368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12865531" y="5648435"/>
            <a:ext cx="1587221" cy="523368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14383435" y="7586953"/>
            <a:ext cx="1644590" cy="523368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3813753" y="5649177"/>
            <a:ext cx="1928536" cy="523368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7099338" y="3704480"/>
            <a:ext cx="1704799" cy="523368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90841" y="3259598"/>
            <a:ext cx="1746318" cy="523368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14"/>
          <p:cNvSpPr txBox="1"/>
          <p:nvPr/>
        </p:nvSpPr>
        <p:spPr>
          <a:xfrm>
            <a:off x="4028320" y="931390"/>
            <a:ext cx="10749406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220"/>
              </a:lnSpc>
            </a:pPr>
            <a:r>
              <a:rPr lang="ru-RU" sz="5400" b="1" dirty="0">
                <a:solidFill>
                  <a:srgbClr val="274253"/>
                </a:solidFill>
                <a:latin typeface="Montserrat Black" pitchFamily="2" charset="-52"/>
                <a:ea typeface="Akzidenz-Grotesk Bold"/>
                <a:cs typeface="Akzidenz-Grotesk Bold"/>
                <a:sym typeface="Akzidenz-Grotesk Bold"/>
              </a:rPr>
              <a:t>Карта мира</a:t>
            </a:r>
            <a:endParaRPr lang="en-US" sz="5400" b="1" dirty="0">
              <a:solidFill>
                <a:srgbClr val="274253"/>
              </a:solidFill>
              <a:latin typeface="Montserrat Black" pitchFamily="2" charset="-52"/>
              <a:ea typeface="Akzidenz-Grotesk Bold"/>
              <a:cs typeface="Akzidenz-Grotesk Bold"/>
              <a:sym typeface="Akzidenz-Grotesk Bold"/>
            </a:endParaRPr>
          </a:p>
        </p:txBody>
      </p:sp>
      <p:sp>
        <p:nvSpPr>
          <p:cNvPr id="8" name="TextBox 14"/>
          <p:cNvSpPr txBox="1"/>
          <p:nvPr/>
        </p:nvSpPr>
        <p:spPr>
          <a:xfrm>
            <a:off x="3851853" y="1735029"/>
            <a:ext cx="10945195" cy="6142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220"/>
              </a:lnSpc>
            </a:pPr>
            <a:r>
              <a:rPr lang="ru-RU" sz="3600" b="1" dirty="0">
                <a:solidFill>
                  <a:srgbClr val="274253"/>
                </a:solidFill>
                <a:latin typeface="Montserrat SemiBold" pitchFamily="2" charset="-52"/>
                <a:ea typeface="Akzidenz-Grotesk Bold"/>
                <a:cs typeface="Akzidenz-Grotesk Bold"/>
                <a:sym typeface="Akzidenz-Grotesk Bold"/>
              </a:rPr>
              <a:t>Международные финансовые центры</a:t>
            </a:r>
            <a:endParaRPr lang="en-US" sz="3600" b="1" dirty="0">
              <a:solidFill>
                <a:srgbClr val="274253"/>
              </a:solidFill>
              <a:latin typeface="Montserrat SemiBold" pitchFamily="2" charset="-52"/>
              <a:ea typeface="Akzidenz-Grotesk Bold"/>
              <a:cs typeface="Akzidenz-Grotesk Bold"/>
              <a:sym typeface="Akzidenz-Grotesk Bold"/>
            </a:endParaRPr>
          </a:p>
        </p:txBody>
      </p:sp>
      <p:sp>
        <p:nvSpPr>
          <p:cNvPr id="10" name="Овал 9"/>
          <p:cNvSpPr/>
          <p:nvPr/>
        </p:nvSpPr>
        <p:spPr>
          <a:xfrm flipH="1">
            <a:off x="6248400" y="5479953"/>
            <a:ext cx="266700" cy="2667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 flipH="1">
            <a:off x="6286500" y="4375053"/>
            <a:ext cx="266700" cy="2667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 flipH="1">
            <a:off x="9105900" y="4641753"/>
            <a:ext cx="266700" cy="2667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 flipH="1">
            <a:off x="6858000" y="8223153"/>
            <a:ext cx="266700" cy="2667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 flipH="1">
            <a:off x="9666194" y="4831125"/>
            <a:ext cx="266700" cy="2667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 flipH="1">
            <a:off x="12234581" y="5288332"/>
            <a:ext cx="266700" cy="2667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 flipH="1">
            <a:off x="12691781" y="5143776"/>
            <a:ext cx="266700" cy="2667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 flipH="1">
            <a:off x="12794874" y="6820176"/>
            <a:ext cx="266700" cy="2667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 flipH="1">
            <a:off x="13716000" y="8489853"/>
            <a:ext cx="266700" cy="2667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 flipH="1">
            <a:off x="10420350" y="4508403"/>
            <a:ext cx="266700" cy="2667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единительная линия 24"/>
          <p:cNvCxnSpPr>
            <a:stCxn id="10" idx="5"/>
          </p:cNvCxnSpPr>
          <p:nvPr/>
        </p:nvCxnSpPr>
        <p:spPr>
          <a:xfrm flipH="1">
            <a:off x="5867400" y="5707596"/>
            <a:ext cx="420057" cy="45815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H="1">
            <a:off x="3838904" y="6164317"/>
            <a:ext cx="202849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14"/>
          <p:cNvSpPr txBox="1"/>
          <p:nvPr/>
        </p:nvSpPr>
        <p:spPr>
          <a:xfrm>
            <a:off x="3906702" y="5500629"/>
            <a:ext cx="2951298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220"/>
              </a:lnSpc>
            </a:pPr>
            <a:r>
              <a:rPr lang="ru-RU" sz="2400" b="1" dirty="0">
                <a:solidFill>
                  <a:srgbClr val="274253"/>
                </a:solidFill>
                <a:latin typeface="Montserrat SemiBold" pitchFamily="2" charset="-52"/>
                <a:ea typeface="Akzidenz-Grotesk Bold"/>
                <a:cs typeface="Akzidenz-Grotesk Bold"/>
                <a:sym typeface="Akzidenz-Grotesk Bold"/>
              </a:rPr>
              <a:t>Нью-Йорк</a:t>
            </a:r>
            <a:endParaRPr lang="en-US" sz="2400" b="1" dirty="0">
              <a:solidFill>
                <a:srgbClr val="274253"/>
              </a:solidFill>
              <a:latin typeface="Montserrat SemiBold" pitchFamily="2" charset="-52"/>
              <a:ea typeface="Akzidenz-Grotesk Bold"/>
              <a:cs typeface="Akzidenz-Grotesk Bold"/>
              <a:sym typeface="Akzidenz-Grotesk Bold"/>
            </a:endParaRP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 flipH="1" flipV="1">
            <a:off x="5844370" y="3770476"/>
            <a:ext cx="575481" cy="73792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flipH="1">
            <a:off x="3838904" y="3782966"/>
            <a:ext cx="202849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14"/>
          <p:cNvSpPr txBox="1"/>
          <p:nvPr/>
        </p:nvSpPr>
        <p:spPr>
          <a:xfrm>
            <a:off x="3838904" y="3119278"/>
            <a:ext cx="2951298" cy="5761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220"/>
              </a:lnSpc>
            </a:pPr>
            <a:r>
              <a:rPr lang="ru-RU" sz="2400" b="1" dirty="0">
                <a:solidFill>
                  <a:srgbClr val="274253"/>
                </a:solidFill>
                <a:latin typeface="Montserrat SemiBold" pitchFamily="2" charset="-52"/>
                <a:ea typeface="Akzidenz-Grotesk Bold"/>
                <a:cs typeface="Akzidenz-Grotesk Bold"/>
                <a:sym typeface="Akzidenz-Grotesk Bold"/>
              </a:rPr>
              <a:t>Торонто</a:t>
            </a:r>
            <a:endParaRPr lang="en-US" sz="2400" b="1" dirty="0">
              <a:solidFill>
                <a:srgbClr val="274253"/>
              </a:solidFill>
              <a:latin typeface="Montserrat SemiBold" pitchFamily="2" charset="-52"/>
              <a:ea typeface="Akzidenz-Grotesk Bold"/>
              <a:cs typeface="Akzidenz-Grotesk Bold"/>
              <a:sym typeface="Akzidenz-Grotesk Bold"/>
            </a:endParaRPr>
          </a:p>
        </p:txBody>
      </p:sp>
      <p:sp>
        <p:nvSpPr>
          <p:cNvPr id="40" name="TextBox 14"/>
          <p:cNvSpPr txBox="1"/>
          <p:nvPr/>
        </p:nvSpPr>
        <p:spPr>
          <a:xfrm>
            <a:off x="7713777" y="7265119"/>
            <a:ext cx="2951298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220"/>
              </a:lnSpc>
            </a:pPr>
            <a:r>
              <a:rPr lang="ru-RU" sz="2400" b="1" dirty="0">
                <a:solidFill>
                  <a:srgbClr val="274253"/>
                </a:solidFill>
                <a:latin typeface="Montserrat SemiBold" pitchFamily="2" charset="-52"/>
                <a:ea typeface="Akzidenz-Grotesk Bold"/>
                <a:cs typeface="Akzidenz-Grotesk Bold"/>
                <a:sym typeface="Akzidenz-Grotesk Bold"/>
              </a:rPr>
              <a:t>Сан-Паулу</a:t>
            </a:r>
            <a:endParaRPr lang="en-US" sz="2400" b="1" dirty="0">
              <a:solidFill>
                <a:srgbClr val="274253"/>
              </a:solidFill>
              <a:latin typeface="Montserrat SemiBold" pitchFamily="2" charset="-52"/>
              <a:ea typeface="Akzidenz-Grotesk Bold"/>
              <a:cs typeface="Akzidenz-Grotesk Bold"/>
              <a:sym typeface="Akzidenz-Grotesk Bold"/>
            </a:endParaRPr>
          </a:p>
        </p:txBody>
      </p:sp>
      <p:sp>
        <p:nvSpPr>
          <p:cNvPr id="41" name="TextBox 14"/>
          <p:cNvSpPr txBox="1"/>
          <p:nvPr/>
        </p:nvSpPr>
        <p:spPr>
          <a:xfrm>
            <a:off x="7315200" y="3631947"/>
            <a:ext cx="1700597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220"/>
              </a:lnSpc>
            </a:pPr>
            <a:r>
              <a:rPr lang="ru-RU" sz="2400" b="1" dirty="0">
                <a:solidFill>
                  <a:srgbClr val="274253"/>
                </a:solidFill>
                <a:latin typeface="Montserrat SemiBold" pitchFamily="2" charset="-52"/>
                <a:ea typeface="Akzidenz-Grotesk Bold"/>
                <a:cs typeface="Akzidenz-Grotesk Bold"/>
                <a:sym typeface="Akzidenz-Grotesk Bold"/>
              </a:rPr>
              <a:t>Лондон</a:t>
            </a:r>
            <a:endParaRPr lang="en-US" sz="2400" b="1" dirty="0">
              <a:solidFill>
                <a:srgbClr val="274253"/>
              </a:solidFill>
              <a:latin typeface="Montserrat SemiBold" pitchFamily="2" charset="-52"/>
              <a:ea typeface="Akzidenz-Grotesk Bold"/>
              <a:cs typeface="Akzidenz-Grotesk Bold"/>
              <a:sym typeface="Akzidenz-Grotesk Bold"/>
            </a:endParaRPr>
          </a:p>
        </p:txBody>
      </p:sp>
      <p:cxnSp>
        <p:nvCxnSpPr>
          <p:cNvPr id="42" name="Прямая соединительная линия 41"/>
          <p:cNvCxnSpPr/>
          <p:nvPr/>
        </p:nvCxnSpPr>
        <p:spPr>
          <a:xfrm flipH="1" flipV="1">
            <a:off x="8789525" y="4225864"/>
            <a:ext cx="442133" cy="56693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flipH="1">
            <a:off x="7103602" y="4225864"/>
            <a:ext cx="168592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14"/>
          <p:cNvSpPr txBox="1"/>
          <p:nvPr/>
        </p:nvSpPr>
        <p:spPr>
          <a:xfrm>
            <a:off x="7128763" y="5208035"/>
            <a:ext cx="2943538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220"/>
              </a:lnSpc>
            </a:pPr>
            <a:r>
              <a:rPr lang="ru-RU" sz="2400" b="1" dirty="0">
                <a:solidFill>
                  <a:srgbClr val="274253"/>
                </a:solidFill>
                <a:latin typeface="Montserrat SemiBold" pitchFamily="2" charset="-52"/>
                <a:ea typeface="Akzidenz-Grotesk Bold"/>
                <a:cs typeface="Akzidenz-Grotesk Bold"/>
                <a:sym typeface="Akzidenz-Grotesk Bold"/>
              </a:rPr>
              <a:t>Франкфурт</a:t>
            </a:r>
            <a:endParaRPr lang="en-US" sz="2400" b="1" dirty="0">
              <a:solidFill>
                <a:srgbClr val="274253"/>
              </a:solidFill>
              <a:latin typeface="Montserrat SemiBold" pitchFamily="2" charset="-52"/>
              <a:ea typeface="Akzidenz-Grotesk Bold"/>
              <a:cs typeface="Akzidenz-Grotesk Bold"/>
              <a:sym typeface="Akzidenz-Grotesk Bold"/>
            </a:endParaRPr>
          </a:p>
        </p:txBody>
      </p:sp>
      <p:cxnSp>
        <p:nvCxnSpPr>
          <p:cNvPr id="51" name="Прямая соединительная линия 50"/>
          <p:cNvCxnSpPr/>
          <p:nvPr/>
        </p:nvCxnSpPr>
        <p:spPr>
          <a:xfrm flipH="1">
            <a:off x="9082958" y="4973853"/>
            <a:ext cx="724825" cy="8281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 flipH="1">
            <a:off x="7035500" y="5801952"/>
            <a:ext cx="204745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14"/>
          <p:cNvSpPr txBox="1"/>
          <p:nvPr/>
        </p:nvSpPr>
        <p:spPr>
          <a:xfrm>
            <a:off x="11209802" y="3515455"/>
            <a:ext cx="1700597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220"/>
              </a:lnSpc>
            </a:pPr>
            <a:r>
              <a:rPr lang="ru-RU" sz="2400" b="1" dirty="0">
                <a:solidFill>
                  <a:srgbClr val="274253"/>
                </a:solidFill>
                <a:latin typeface="Montserrat SemiBold" pitchFamily="2" charset="-52"/>
                <a:ea typeface="Akzidenz-Grotesk Bold"/>
                <a:cs typeface="Akzidenz-Grotesk Bold"/>
                <a:sym typeface="Akzidenz-Grotesk Bold"/>
              </a:rPr>
              <a:t>Москва</a:t>
            </a:r>
            <a:endParaRPr lang="en-US" sz="2400" b="1" dirty="0">
              <a:solidFill>
                <a:srgbClr val="274253"/>
              </a:solidFill>
              <a:latin typeface="Montserrat SemiBold" pitchFamily="2" charset="-52"/>
              <a:ea typeface="Akzidenz-Grotesk Bold"/>
              <a:cs typeface="Akzidenz-Grotesk Bold"/>
              <a:sym typeface="Akzidenz-Grotesk Bold"/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 flipH="1">
            <a:off x="10998204" y="4109372"/>
            <a:ext cx="168592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 flipH="1">
            <a:off x="10554658" y="4095347"/>
            <a:ext cx="451401" cy="5157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14"/>
          <p:cNvSpPr txBox="1"/>
          <p:nvPr/>
        </p:nvSpPr>
        <p:spPr>
          <a:xfrm>
            <a:off x="14129566" y="3919844"/>
            <a:ext cx="1700597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220"/>
              </a:lnSpc>
            </a:pPr>
            <a:r>
              <a:rPr lang="ru-RU" sz="2400" b="1" dirty="0">
                <a:solidFill>
                  <a:srgbClr val="274253"/>
                </a:solidFill>
                <a:latin typeface="Montserrat SemiBold" pitchFamily="2" charset="-52"/>
                <a:ea typeface="Akzidenz-Grotesk Bold"/>
                <a:cs typeface="Akzidenz-Grotesk Bold"/>
                <a:sym typeface="Akzidenz-Grotesk Bold"/>
              </a:rPr>
              <a:t>Шанхай</a:t>
            </a:r>
            <a:endParaRPr lang="en-US" sz="2400" b="1" dirty="0">
              <a:solidFill>
                <a:srgbClr val="274253"/>
              </a:solidFill>
              <a:latin typeface="Montserrat SemiBold" pitchFamily="2" charset="-52"/>
              <a:ea typeface="Akzidenz-Grotesk Bold"/>
              <a:cs typeface="Akzidenz-Grotesk Bold"/>
              <a:sym typeface="Akzidenz-Grotesk Bold"/>
            </a:endParaRPr>
          </a:p>
        </p:txBody>
      </p:sp>
      <p:cxnSp>
        <p:nvCxnSpPr>
          <p:cNvPr id="64" name="Прямая соединительная линия 63"/>
          <p:cNvCxnSpPr/>
          <p:nvPr/>
        </p:nvCxnSpPr>
        <p:spPr>
          <a:xfrm flipH="1">
            <a:off x="13917969" y="4513761"/>
            <a:ext cx="168592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 flipH="1">
            <a:off x="12855884" y="4513761"/>
            <a:ext cx="1061678" cy="72112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14"/>
          <p:cNvSpPr txBox="1"/>
          <p:nvPr/>
        </p:nvSpPr>
        <p:spPr>
          <a:xfrm>
            <a:off x="13077129" y="5563693"/>
            <a:ext cx="1700597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220"/>
              </a:lnSpc>
            </a:pPr>
            <a:r>
              <a:rPr lang="ru-RU" sz="2400" b="1" dirty="0">
                <a:solidFill>
                  <a:srgbClr val="274253"/>
                </a:solidFill>
                <a:latin typeface="Montserrat SemiBold" pitchFamily="2" charset="-52"/>
                <a:ea typeface="Akzidenz-Grotesk Bold"/>
                <a:cs typeface="Akzidenz-Grotesk Bold"/>
                <a:sym typeface="Akzidenz-Grotesk Bold"/>
              </a:rPr>
              <a:t>Пекин</a:t>
            </a:r>
            <a:endParaRPr lang="en-US" sz="2400" b="1" dirty="0">
              <a:solidFill>
                <a:srgbClr val="274253"/>
              </a:solidFill>
              <a:latin typeface="Montserrat SemiBold" pitchFamily="2" charset="-52"/>
              <a:ea typeface="Akzidenz-Grotesk Bold"/>
              <a:cs typeface="Akzidenz-Grotesk Bold"/>
              <a:sym typeface="Akzidenz-Grotesk Bold"/>
            </a:endParaRPr>
          </a:p>
        </p:txBody>
      </p:sp>
      <p:cxnSp>
        <p:nvCxnSpPr>
          <p:cNvPr id="67" name="Прямая соединительная линия 66"/>
          <p:cNvCxnSpPr/>
          <p:nvPr/>
        </p:nvCxnSpPr>
        <p:spPr>
          <a:xfrm>
            <a:off x="12430898" y="5515975"/>
            <a:ext cx="434634" cy="64163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 flipH="1">
            <a:off x="12865531" y="6157610"/>
            <a:ext cx="168592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 flipH="1" flipV="1">
            <a:off x="12514327" y="6433038"/>
            <a:ext cx="442133" cy="56693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 flipH="1">
            <a:off x="10512371" y="6433038"/>
            <a:ext cx="200195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14"/>
          <p:cNvSpPr txBox="1"/>
          <p:nvPr/>
        </p:nvSpPr>
        <p:spPr>
          <a:xfrm>
            <a:off x="14542101" y="7524487"/>
            <a:ext cx="1700597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220"/>
              </a:lnSpc>
            </a:pPr>
            <a:r>
              <a:rPr lang="ru-RU" sz="2400" b="1" dirty="0">
                <a:solidFill>
                  <a:srgbClr val="274253"/>
                </a:solidFill>
                <a:latin typeface="Montserrat SemiBold" pitchFamily="2" charset="-52"/>
                <a:ea typeface="Akzidenz-Grotesk Bold"/>
                <a:cs typeface="Akzidenz-Grotesk Bold"/>
                <a:sym typeface="Akzidenz-Grotesk Bold"/>
              </a:rPr>
              <a:t>Сидней</a:t>
            </a:r>
            <a:endParaRPr lang="en-US" sz="2400" b="1" dirty="0">
              <a:solidFill>
                <a:srgbClr val="274253"/>
              </a:solidFill>
              <a:latin typeface="Montserrat SemiBold" pitchFamily="2" charset="-52"/>
              <a:ea typeface="Akzidenz-Grotesk Bold"/>
              <a:cs typeface="Akzidenz-Grotesk Bold"/>
              <a:sym typeface="Akzidenz-Grotesk Bold"/>
            </a:endParaRPr>
          </a:p>
        </p:txBody>
      </p:sp>
      <p:cxnSp>
        <p:nvCxnSpPr>
          <p:cNvPr id="82" name="Прямая соединительная линия 81"/>
          <p:cNvCxnSpPr/>
          <p:nvPr/>
        </p:nvCxnSpPr>
        <p:spPr>
          <a:xfrm flipH="1">
            <a:off x="14330503" y="8118404"/>
            <a:ext cx="168592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 flipH="1">
            <a:off x="13886957" y="8104379"/>
            <a:ext cx="451401" cy="5157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Овал 83"/>
          <p:cNvSpPr/>
          <p:nvPr/>
        </p:nvSpPr>
        <p:spPr>
          <a:xfrm flipH="1">
            <a:off x="12691781" y="5495045"/>
            <a:ext cx="266700" cy="2667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TextBox 14"/>
          <p:cNvSpPr txBox="1"/>
          <p:nvPr/>
        </p:nvSpPr>
        <p:spPr>
          <a:xfrm>
            <a:off x="13882303" y="4834319"/>
            <a:ext cx="1700597" cy="5761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220"/>
              </a:lnSpc>
            </a:pPr>
            <a:r>
              <a:rPr lang="ru-RU" sz="2400" b="1" dirty="0">
                <a:solidFill>
                  <a:srgbClr val="274253"/>
                </a:solidFill>
                <a:latin typeface="Montserrat SemiBold" pitchFamily="2" charset="-52"/>
                <a:ea typeface="Akzidenz-Grotesk Bold"/>
                <a:cs typeface="Akzidenz-Grotesk Bold"/>
                <a:sym typeface="Akzidenz-Grotesk Bold"/>
              </a:rPr>
              <a:t>Гонконг</a:t>
            </a:r>
            <a:endParaRPr lang="en-US" sz="2400" b="1" dirty="0">
              <a:solidFill>
                <a:srgbClr val="274253"/>
              </a:solidFill>
              <a:latin typeface="Montserrat SemiBold" pitchFamily="2" charset="-52"/>
              <a:ea typeface="Akzidenz-Grotesk Bold"/>
              <a:cs typeface="Akzidenz-Grotesk Bold"/>
              <a:sym typeface="Akzidenz-Grotesk Bold"/>
            </a:endParaRPr>
          </a:p>
        </p:txBody>
      </p:sp>
      <p:cxnSp>
        <p:nvCxnSpPr>
          <p:cNvPr id="86" name="Прямая соединительная линия 85"/>
          <p:cNvCxnSpPr/>
          <p:nvPr/>
        </p:nvCxnSpPr>
        <p:spPr>
          <a:xfrm flipH="1">
            <a:off x="13598952" y="5428236"/>
            <a:ext cx="185807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/>
          <p:cNvCxnSpPr/>
          <p:nvPr/>
        </p:nvCxnSpPr>
        <p:spPr>
          <a:xfrm flipH="1">
            <a:off x="12825133" y="5428236"/>
            <a:ext cx="773819" cy="19530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14"/>
          <p:cNvSpPr txBox="1"/>
          <p:nvPr/>
        </p:nvSpPr>
        <p:spPr>
          <a:xfrm>
            <a:off x="10730301" y="5793746"/>
            <a:ext cx="1700597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220"/>
              </a:lnSpc>
            </a:pPr>
            <a:r>
              <a:rPr lang="ru-RU" sz="2400" b="1" dirty="0">
                <a:solidFill>
                  <a:srgbClr val="274253"/>
                </a:solidFill>
                <a:latin typeface="Montserrat SemiBold" pitchFamily="2" charset="-52"/>
                <a:ea typeface="Akzidenz-Grotesk Bold"/>
                <a:cs typeface="Akzidenz-Grotesk Bold"/>
                <a:sym typeface="Akzidenz-Grotesk Bold"/>
              </a:rPr>
              <a:t>Сингапур</a:t>
            </a:r>
            <a:endParaRPr lang="en-US" sz="2400" b="1" dirty="0">
              <a:solidFill>
                <a:srgbClr val="274253"/>
              </a:solidFill>
              <a:latin typeface="Montserrat SemiBold" pitchFamily="2" charset="-52"/>
              <a:ea typeface="Akzidenz-Grotesk Bold"/>
              <a:cs typeface="Akzidenz-Grotesk Bold"/>
              <a:sym typeface="Akzidenz-Grotesk Bold"/>
            </a:endParaRPr>
          </a:p>
        </p:txBody>
      </p:sp>
      <p:cxnSp>
        <p:nvCxnSpPr>
          <p:cNvPr id="98" name="Прямая соединительная линия 97"/>
          <p:cNvCxnSpPr/>
          <p:nvPr/>
        </p:nvCxnSpPr>
        <p:spPr>
          <a:xfrm flipH="1">
            <a:off x="7618736" y="7906619"/>
            <a:ext cx="182663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/>
          <p:cNvCxnSpPr/>
          <p:nvPr/>
        </p:nvCxnSpPr>
        <p:spPr>
          <a:xfrm flipH="1">
            <a:off x="6983111" y="7906619"/>
            <a:ext cx="635625" cy="4381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Прямоугольник 111"/>
          <p:cNvSpPr/>
          <p:nvPr/>
        </p:nvSpPr>
        <p:spPr>
          <a:xfrm>
            <a:off x="11432096" y="4294909"/>
            <a:ext cx="1547579" cy="523368"/>
          </a:xfrm>
          <a:prstGeom prst="rect">
            <a:avLst/>
          </a:prstGeom>
          <a:solidFill>
            <a:srgbClr val="92D050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Овал 112"/>
          <p:cNvSpPr/>
          <p:nvPr/>
        </p:nvSpPr>
        <p:spPr>
          <a:xfrm flipH="1">
            <a:off x="11001941" y="5101561"/>
            <a:ext cx="266700" cy="2667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92D050"/>
              </a:solidFill>
            </a:endParaRPr>
          </a:p>
        </p:txBody>
      </p:sp>
      <p:sp>
        <p:nvSpPr>
          <p:cNvPr id="114" name="TextBox 14"/>
          <p:cNvSpPr txBox="1"/>
          <p:nvPr/>
        </p:nvSpPr>
        <p:spPr>
          <a:xfrm>
            <a:off x="11665226" y="4229974"/>
            <a:ext cx="1700597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220"/>
              </a:lnSpc>
            </a:pPr>
            <a:r>
              <a:rPr lang="ru-RU" sz="2400" b="1" dirty="0" err="1">
                <a:solidFill>
                  <a:srgbClr val="274253"/>
                </a:solidFill>
                <a:latin typeface="Montserrat Black" panose="00000A00000000000000" pitchFamily="2" charset="-52"/>
                <a:ea typeface="Akzidenz-Grotesk Bold"/>
                <a:cs typeface="Akzidenz-Grotesk Bold"/>
                <a:sym typeface="Akzidenz-Grotesk Bold"/>
              </a:rPr>
              <a:t>Тамчы</a:t>
            </a:r>
            <a:endParaRPr lang="en-US" sz="2400" b="1" dirty="0">
              <a:solidFill>
                <a:srgbClr val="274253"/>
              </a:solidFill>
              <a:latin typeface="Montserrat Black" panose="00000A00000000000000" pitchFamily="2" charset="-52"/>
              <a:ea typeface="Akzidenz-Grotesk Bold"/>
              <a:cs typeface="Akzidenz-Grotesk Bold"/>
              <a:sym typeface="Akzidenz-Grotesk Bold"/>
            </a:endParaRPr>
          </a:p>
        </p:txBody>
      </p:sp>
      <p:cxnSp>
        <p:nvCxnSpPr>
          <p:cNvPr id="115" name="Прямая соединительная линия 114"/>
          <p:cNvCxnSpPr/>
          <p:nvPr/>
        </p:nvCxnSpPr>
        <p:spPr>
          <a:xfrm flipH="1">
            <a:off x="11453629" y="4823891"/>
            <a:ext cx="150283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Прямая соединительная линия 115"/>
          <p:cNvCxnSpPr>
            <a:endCxn id="113" idx="1"/>
          </p:cNvCxnSpPr>
          <p:nvPr/>
        </p:nvCxnSpPr>
        <p:spPr>
          <a:xfrm flipH="1">
            <a:off x="11229584" y="4818277"/>
            <a:ext cx="224537" cy="32234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Прямая соединительная линия 122"/>
          <p:cNvCxnSpPr/>
          <p:nvPr/>
        </p:nvCxnSpPr>
        <p:spPr>
          <a:xfrm>
            <a:off x="3690841" y="2553982"/>
            <a:ext cx="11766186" cy="0"/>
          </a:xfrm>
          <a:prstGeom prst="line">
            <a:avLst/>
          </a:prstGeom>
          <a:ln w="19050">
            <a:solidFill>
              <a:srgbClr val="2742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8745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495300" y="647700"/>
            <a:ext cx="17297400" cy="9296400"/>
          </a:xfrm>
          <a:prstGeom prst="roundRect">
            <a:avLst>
              <a:gd name="adj" fmla="val 4269"/>
            </a:avLst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366962"/>
            <a:ext cx="13030200" cy="7329488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 flipH="1">
            <a:off x="11577078" y="6757803"/>
            <a:ext cx="266700" cy="2667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14"/>
          <p:cNvSpPr txBox="1"/>
          <p:nvPr/>
        </p:nvSpPr>
        <p:spPr>
          <a:xfrm>
            <a:off x="12279836" y="6819900"/>
            <a:ext cx="1700597" cy="5761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220"/>
              </a:lnSpc>
            </a:pPr>
            <a:r>
              <a:rPr lang="ru-RU" sz="2400" b="1" dirty="0" err="1">
                <a:solidFill>
                  <a:srgbClr val="274253"/>
                </a:solidFill>
                <a:latin typeface="Montserrat SemiBold" pitchFamily="2" charset="-52"/>
                <a:ea typeface="Akzidenz-Grotesk Bold"/>
                <a:cs typeface="Akzidenz-Grotesk Bold"/>
                <a:sym typeface="Akzidenz-Grotesk Bold"/>
              </a:rPr>
              <a:t>Тамчы</a:t>
            </a:r>
            <a:endParaRPr lang="en-US" sz="2400" b="1" dirty="0">
              <a:solidFill>
                <a:srgbClr val="274253"/>
              </a:solidFill>
              <a:latin typeface="Montserrat SemiBold" pitchFamily="2" charset="-52"/>
              <a:ea typeface="Akzidenz-Grotesk Bold"/>
              <a:cs typeface="Akzidenz-Grotesk Bold"/>
              <a:sym typeface="Akzidenz-Grotesk Bold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1714194" y="6891153"/>
            <a:ext cx="354045" cy="52266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H="1">
            <a:off x="12068238" y="7413817"/>
            <a:ext cx="168592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 flipH="1">
            <a:off x="8610600" y="4790975"/>
            <a:ext cx="266700" cy="2667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9268880" y="4000500"/>
            <a:ext cx="1363407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220"/>
              </a:lnSpc>
            </a:pPr>
            <a:r>
              <a:rPr lang="ru-RU" sz="2400" b="1" dirty="0">
                <a:solidFill>
                  <a:srgbClr val="274253"/>
                </a:solidFill>
                <a:latin typeface="Montserrat SemiBold" pitchFamily="2" charset="-52"/>
                <a:ea typeface="Akzidenz-Grotesk Bold"/>
                <a:cs typeface="Akzidenz-Grotesk Bold"/>
                <a:sym typeface="Akzidenz-Grotesk Bold"/>
              </a:rPr>
              <a:t>Астана</a:t>
            </a:r>
            <a:endParaRPr lang="en-US" sz="2400" b="1" dirty="0">
              <a:solidFill>
                <a:srgbClr val="274253"/>
              </a:solidFill>
              <a:latin typeface="Montserrat SemiBold" pitchFamily="2" charset="-52"/>
              <a:ea typeface="Akzidenz-Grotesk Bold"/>
              <a:cs typeface="Akzidenz-Grotesk Bold"/>
              <a:sym typeface="Akzidenz-Grotesk Bold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H="1">
            <a:off x="9144000" y="4587494"/>
            <a:ext cx="12954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endCxn id="14" idx="1"/>
          </p:cNvCxnSpPr>
          <p:nvPr/>
        </p:nvCxnSpPr>
        <p:spPr>
          <a:xfrm flipH="1">
            <a:off x="8838243" y="4587494"/>
            <a:ext cx="305757" cy="24253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324600" y="1052413"/>
            <a:ext cx="5955236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220"/>
              </a:lnSpc>
            </a:pPr>
            <a:r>
              <a:rPr lang="ru-RU" sz="4400" b="1" dirty="0">
                <a:solidFill>
                  <a:srgbClr val="274253"/>
                </a:solidFill>
                <a:latin typeface="Montserrat Black" pitchFamily="2" charset="-52"/>
                <a:ea typeface="Akzidenz-Grotesk Bold"/>
                <a:cs typeface="Akzidenz-Grotesk Bold"/>
                <a:sym typeface="Akzidenz-Grotesk Bold"/>
              </a:rPr>
              <a:t>СТРАНЫ СНГ</a:t>
            </a:r>
            <a:endParaRPr lang="en-US" sz="4400" b="1" dirty="0">
              <a:solidFill>
                <a:srgbClr val="274253"/>
              </a:solidFill>
              <a:latin typeface="Montserrat Black" pitchFamily="2" charset="-52"/>
              <a:ea typeface="Akzidenz-Grotesk Bold"/>
              <a:cs typeface="Akzidenz-Grotesk Bold"/>
              <a:sym typeface="Akzidenz-Grotesk Bold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07436" y="1634651"/>
            <a:ext cx="9589564" cy="5761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220"/>
              </a:lnSpc>
            </a:pPr>
            <a:r>
              <a:rPr lang="ru-RU" sz="2400" b="1" dirty="0">
                <a:solidFill>
                  <a:srgbClr val="274253"/>
                </a:solidFill>
                <a:latin typeface="Montserrat SemiBold" pitchFamily="2" charset="-52"/>
                <a:ea typeface="Akzidenz-Grotesk Bold"/>
                <a:cs typeface="Akzidenz-Grotesk Bold"/>
                <a:sym typeface="Akzidenz-Grotesk Bold"/>
              </a:rPr>
              <a:t>Расположение </a:t>
            </a:r>
            <a:r>
              <a:rPr lang="ru-RU" sz="2400" b="1" dirty="0" err="1">
                <a:solidFill>
                  <a:srgbClr val="274253"/>
                </a:solidFill>
                <a:latin typeface="Montserrat SemiBold" pitchFamily="2" charset="-52"/>
                <a:ea typeface="Akzidenz-Grotesk Bold"/>
                <a:cs typeface="Akzidenz-Grotesk Bold"/>
                <a:sym typeface="Akzidenz-Grotesk Bold"/>
              </a:rPr>
              <a:t>Тамчы</a:t>
            </a:r>
            <a:r>
              <a:rPr lang="ru-RU" sz="2400" b="1" dirty="0">
                <a:solidFill>
                  <a:srgbClr val="274253"/>
                </a:solidFill>
                <a:latin typeface="Montserrat SemiBold" pitchFamily="2" charset="-52"/>
                <a:ea typeface="Akzidenz-Grotesk Bold"/>
                <a:cs typeface="Akzidenz-Grotesk Bold"/>
                <a:sym typeface="Akzidenz-Grotesk Bold"/>
              </a:rPr>
              <a:t> и Астаны</a:t>
            </a:r>
            <a:endParaRPr lang="en-US" sz="2400" b="1" dirty="0">
              <a:solidFill>
                <a:srgbClr val="274253"/>
              </a:solidFill>
              <a:latin typeface="Montserrat SemiBold" pitchFamily="2" charset="-52"/>
              <a:ea typeface="Akzidenz-Grotesk Bold"/>
              <a:cs typeface="Akzidenz-Grotesk Bold"/>
              <a:sym typeface="Akzidenz-Grotesk Bold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5334000" y="2324100"/>
            <a:ext cx="7955673" cy="0"/>
          </a:xfrm>
          <a:prstGeom prst="line">
            <a:avLst/>
          </a:prstGeom>
          <a:ln w="19050">
            <a:solidFill>
              <a:srgbClr val="2742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21436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5" y="0"/>
            <a:ext cx="18288000" cy="10287000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7611016" y="2476500"/>
            <a:ext cx="10239538" cy="6096000"/>
          </a:xfrm>
          <a:prstGeom prst="roundRect">
            <a:avLst>
              <a:gd name="adj" fmla="val 6429"/>
            </a:avLst>
          </a:prstGeom>
          <a:solidFill>
            <a:srgbClr val="FFFFFF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5370" y="3543300"/>
            <a:ext cx="9034616" cy="4052670"/>
          </a:xfrm>
          <a:prstGeom prst="rect">
            <a:avLst/>
          </a:prstGeom>
        </p:spPr>
      </p:pic>
      <p:sp>
        <p:nvSpPr>
          <p:cNvPr id="15" name="Скругленный прямоугольник 14"/>
          <p:cNvSpPr/>
          <p:nvPr/>
        </p:nvSpPr>
        <p:spPr>
          <a:xfrm>
            <a:off x="609601" y="2476500"/>
            <a:ext cx="6577568" cy="6096000"/>
          </a:xfrm>
          <a:prstGeom prst="roundRect">
            <a:avLst>
              <a:gd name="adj" fmla="val 5714"/>
            </a:avLst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4253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45009" y="4767604"/>
            <a:ext cx="6046909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000" b="1" dirty="0">
                <a:solidFill>
                  <a:srgbClr val="274253"/>
                </a:solidFill>
                <a:latin typeface="Montserrat Black" panose="00000A00000000000000" pitchFamily="2" charset="-52"/>
                <a:ea typeface="Aileron Bold"/>
                <a:cs typeface="Aileron Bold"/>
                <a:sym typeface="Aileron Bold"/>
              </a:rPr>
              <a:t>СФИТ «</a:t>
            </a:r>
            <a:r>
              <a:rPr lang="ru-RU" sz="2000" b="1" dirty="0" err="1">
                <a:solidFill>
                  <a:srgbClr val="274253"/>
                </a:solidFill>
                <a:latin typeface="Montserrat Black" panose="00000A00000000000000" pitchFamily="2" charset="-52"/>
                <a:ea typeface="Aileron Bold"/>
                <a:cs typeface="Aileron Bold"/>
                <a:sym typeface="Aileron Bold"/>
              </a:rPr>
              <a:t>Тамчы</a:t>
            </a:r>
            <a:r>
              <a:rPr lang="ru-RU" sz="2000" b="1" dirty="0">
                <a:solidFill>
                  <a:srgbClr val="274253"/>
                </a:solidFill>
                <a:latin typeface="Montserrat Black" panose="00000A00000000000000" pitchFamily="2" charset="-52"/>
                <a:ea typeface="Aileron Bold"/>
                <a:cs typeface="Aileron Bold"/>
                <a:sym typeface="Aileron Bold"/>
              </a:rPr>
              <a:t>» — инновационный и стратегический шаг в развитии экономики Кыргызской Республики</a:t>
            </a:r>
            <a:endParaRPr lang="en-US" sz="2000" b="1" dirty="0">
              <a:solidFill>
                <a:srgbClr val="274253"/>
              </a:solidFill>
              <a:latin typeface="Montserrat Black" panose="00000A00000000000000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58386" y="6654614"/>
            <a:ext cx="5960746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000" b="1" dirty="0">
                <a:solidFill>
                  <a:srgbClr val="274253"/>
                </a:solidFill>
                <a:latin typeface="Montserrat Black" panose="00000A00000000000000" pitchFamily="2" charset="-52"/>
                <a:ea typeface="Aileron Bold"/>
                <a:cs typeface="Aileron Bold"/>
                <a:sym typeface="Aileron Bold"/>
              </a:rPr>
              <a:t>Создание уникального правового пространства для повышения инвестиционной привлекательности страны</a:t>
            </a:r>
            <a:endParaRPr lang="en-US" sz="2000" b="1" dirty="0">
              <a:solidFill>
                <a:srgbClr val="274253"/>
              </a:solidFill>
              <a:latin typeface="Montserrat Black" panose="00000A00000000000000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2" name="TextBox 2"/>
          <p:cNvSpPr txBox="1"/>
          <p:nvPr/>
        </p:nvSpPr>
        <p:spPr>
          <a:xfrm>
            <a:off x="1062016" y="3051998"/>
            <a:ext cx="5509880" cy="1007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698"/>
              </a:lnSpc>
            </a:pPr>
            <a:r>
              <a:rPr lang="ru-RU" sz="5400" b="1" dirty="0">
                <a:solidFill>
                  <a:srgbClr val="274253"/>
                </a:solidFill>
                <a:latin typeface="Montserrat Black" panose="00000A00000000000000" pitchFamily="2" charset="-52"/>
                <a:ea typeface="Aileron Bold"/>
                <a:cs typeface="Aileron Bold"/>
                <a:sym typeface="Aileron Bold"/>
              </a:rPr>
              <a:t>ИТОГ</a:t>
            </a:r>
            <a:endParaRPr lang="en-US" sz="5400" b="1" dirty="0">
              <a:solidFill>
                <a:srgbClr val="274253"/>
              </a:solidFill>
              <a:latin typeface="Montserrat Black" panose="00000A00000000000000" pitchFamily="2" charset="-52"/>
              <a:ea typeface="Aileron Bold"/>
              <a:cs typeface="Aileron Bold"/>
              <a:sym typeface="Aileron Bold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1058386" y="4296485"/>
            <a:ext cx="5513509" cy="0"/>
          </a:xfrm>
          <a:prstGeom prst="line">
            <a:avLst/>
          </a:prstGeom>
          <a:ln w="28575">
            <a:solidFill>
              <a:srgbClr val="2742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1045009" y="6284613"/>
            <a:ext cx="5665909" cy="0"/>
          </a:xfrm>
          <a:prstGeom prst="line">
            <a:avLst/>
          </a:prstGeom>
          <a:ln w="28575">
            <a:solidFill>
              <a:srgbClr val="27425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1"/>
          <p:cNvSpPr txBox="1"/>
          <p:nvPr/>
        </p:nvSpPr>
        <p:spPr>
          <a:xfrm>
            <a:off x="10959364" y="2929211"/>
            <a:ext cx="3838278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3200" b="1" dirty="0">
                <a:solidFill>
                  <a:srgbClr val="274253"/>
                </a:solidFill>
                <a:latin typeface="Montserrat Black" panose="00000A00000000000000" pitchFamily="2" charset="-52"/>
                <a:ea typeface="Aileron Bold"/>
                <a:cs typeface="Aileron Bold"/>
                <a:sym typeface="Aileron Bold"/>
              </a:rPr>
              <a:t>Иссык-Куль</a:t>
            </a:r>
            <a:endParaRPr lang="en-US" sz="3200" b="1" dirty="0">
              <a:solidFill>
                <a:srgbClr val="274253"/>
              </a:solidFill>
              <a:latin typeface="Montserrat Black" panose="00000A00000000000000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8635699" y="5536994"/>
            <a:ext cx="76200" cy="76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8954726" y="5383157"/>
            <a:ext cx="76200" cy="76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9392860" y="5306957"/>
            <a:ext cx="76200" cy="76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9692721" y="5295282"/>
            <a:ext cx="76200" cy="76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10347097" y="4955002"/>
            <a:ext cx="208094" cy="20809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11"/>
          <p:cNvSpPr txBox="1"/>
          <p:nvPr/>
        </p:nvSpPr>
        <p:spPr>
          <a:xfrm>
            <a:off x="8406685" y="5139449"/>
            <a:ext cx="920389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ru-RU" sz="600" b="1" dirty="0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Тору-</a:t>
            </a:r>
            <a:r>
              <a:rPr lang="ru-RU" sz="600" b="1" dirty="0" err="1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Айгыр</a:t>
            </a:r>
            <a:endParaRPr lang="en-US" sz="600" b="1" dirty="0">
              <a:solidFill>
                <a:srgbClr val="274253"/>
              </a:solidFill>
              <a:latin typeface="Montserrat SemiBold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31" name="TextBox 11"/>
          <p:cNvSpPr txBox="1"/>
          <p:nvPr/>
        </p:nvSpPr>
        <p:spPr>
          <a:xfrm>
            <a:off x="8864697" y="5005322"/>
            <a:ext cx="920389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ru-RU" sz="600" b="1" dirty="0" err="1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Чырпыкты</a:t>
            </a:r>
            <a:endParaRPr lang="en-US" sz="600" b="1" dirty="0">
              <a:solidFill>
                <a:srgbClr val="274253"/>
              </a:solidFill>
              <a:latin typeface="Montserrat SemiBold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32" name="TextBox 11"/>
          <p:cNvSpPr txBox="1"/>
          <p:nvPr/>
        </p:nvSpPr>
        <p:spPr>
          <a:xfrm>
            <a:off x="9308642" y="4934469"/>
            <a:ext cx="920389" cy="3171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ru-RU" sz="600" b="1" dirty="0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Кош-к</a:t>
            </a:r>
            <a:r>
              <a:rPr lang="ky-KG" sz="600" b="1" dirty="0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о</a:t>
            </a:r>
            <a:r>
              <a:rPr lang="ru-RU" sz="600" b="1" dirty="0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л</a:t>
            </a:r>
            <a:endParaRPr lang="en-US" sz="600" b="1" dirty="0">
              <a:solidFill>
                <a:srgbClr val="274253"/>
              </a:solidFill>
              <a:latin typeface="Montserrat SemiBold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33" name="TextBox 11"/>
          <p:cNvSpPr txBox="1"/>
          <p:nvPr/>
        </p:nvSpPr>
        <p:spPr>
          <a:xfrm>
            <a:off x="10233090" y="4474393"/>
            <a:ext cx="920389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ru-RU" sz="600" b="1" dirty="0" err="1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Чон</a:t>
            </a:r>
            <a:r>
              <a:rPr lang="ru-RU" sz="600" b="1" dirty="0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-Сары-Ой</a:t>
            </a:r>
            <a:endParaRPr lang="en-US" sz="600" b="1" dirty="0">
              <a:solidFill>
                <a:srgbClr val="274253"/>
              </a:solidFill>
              <a:latin typeface="Montserrat SemiBold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36" name="Овал 35"/>
          <p:cNvSpPr/>
          <p:nvPr/>
        </p:nvSpPr>
        <p:spPr>
          <a:xfrm>
            <a:off x="10801897" y="4811428"/>
            <a:ext cx="76200" cy="76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11145310" y="4725482"/>
            <a:ext cx="76200" cy="76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11"/>
          <p:cNvSpPr txBox="1"/>
          <p:nvPr/>
        </p:nvSpPr>
        <p:spPr>
          <a:xfrm>
            <a:off x="11258120" y="4283492"/>
            <a:ext cx="920389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ru-RU" sz="600" b="1" dirty="0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Кара-Ой</a:t>
            </a:r>
            <a:endParaRPr lang="en-US" sz="600" b="1" dirty="0">
              <a:solidFill>
                <a:srgbClr val="274253"/>
              </a:solidFill>
              <a:latin typeface="Montserrat SemiBold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40" name="Овал 39"/>
          <p:cNvSpPr/>
          <p:nvPr/>
        </p:nvSpPr>
        <p:spPr>
          <a:xfrm>
            <a:off x="11634698" y="4649282"/>
            <a:ext cx="76200" cy="76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/>
          <p:cNvSpPr/>
          <p:nvPr/>
        </p:nvSpPr>
        <p:spPr>
          <a:xfrm>
            <a:off x="12067879" y="4497324"/>
            <a:ext cx="76200" cy="76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/>
          <p:cNvSpPr/>
          <p:nvPr/>
        </p:nvSpPr>
        <p:spPr>
          <a:xfrm>
            <a:off x="12564045" y="4316349"/>
            <a:ext cx="76200" cy="76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/>
          <p:cNvSpPr/>
          <p:nvPr/>
        </p:nvSpPr>
        <p:spPr>
          <a:xfrm>
            <a:off x="13005808" y="4254436"/>
            <a:ext cx="76200" cy="76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43"/>
          <p:cNvSpPr/>
          <p:nvPr/>
        </p:nvSpPr>
        <p:spPr>
          <a:xfrm>
            <a:off x="13485671" y="4240149"/>
            <a:ext cx="76200" cy="76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вал 44"/>
          <p:cNvSpPr/>
          <p:nvPr/>
        </p:nvSpPr>
        <p:spPr>
          <a:xfrm>
            <a:off x="14125279" y="4154423"/>
            <a:ext cx="76200" cy="76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Овал 45"/>
          <p:cNvSpPr/>
          <p:nvPr/>
        </p:nvSpPr>
        <p:spPr>
          <a:xfrm>
            <a:off x="15801679" y="3963924"/>
            <a:ext cx="76200" cy="76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Овал 46"/>
          <p:cNvSpPr/>
          <p:nvPr/>
        </p:nvSpPr>
        <p:spPr>
          <a:xfrm>
            <a:off x="16444632" y="3930586"/>
            <a:ext cx="76200" cy="76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/>
          <p:cNvSpPr/>
          <p:nvPr/>
        </p:nvSpPr>
        <p:spPr>
          <a:xfrm>
            <a:off x="17049485" y="4002024"/>
            <a:ext cx="76200" cy="76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Овал 48"/>
          <p:cNvSpPr/>
          <p:nvPr/>
        </p:nvSpPr>
        <p:spPr>
          <a:xfrm>
            <a:off x="16868479" y="5053879"/>
            <a:ext cx="76200" cy="76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Овал 49"/>
          <p:cNvSpPr/>
          <p:nvPr/>
        </p:nvSpPr>
        <p:spPr>
          <a:xfrm>
            <a:off x="16639879" y="6249924"/>
            <a:ext cx="76200" cy="76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Овал 50"/>
          <p:cNvSpPr/>
          <p:nvPr/>
        </p:nvSpPr>
        <p:spPr>
          <a:xfrm>
            <a:off x="15801679" y="6021324"/>
            <a:ext cx="76200" cy="76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Овал 51"/>
          <p:cNvSpPr/>
          <p:nvPr/>
        </p:nvSpPr>
        <p:spPr>
          <a:xfrm>
            <a:off x="15496879" y="6249924"/>
            <a:ext cx="76200" cy="76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Овал 52"/>
          <p:cNvSpPr/>
          <p:nvPr/>
        </p:nvSpPr>
        <p:spPr>
          <a:xfrm>
            <a:off x="15192079" y="6478524"/>
            <a:ext cx="76200" cy="76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Овал 53"/>
          <p:cNvSpPr/>
          <p:nvPr/>
        </p:nvSpPr>
        <p:spPr>
          <a:xfrm>
            <a:off x="14811079" y="6707124"/>
            <a:ext cx="76200" cy="76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Овал 54"/>
          <p:cNvSpPr/>
          <p:nvPr/>
        </p:nvSpPr>
        <p:spPr>
          <a:xfrm>
            <a:off x="14506279" y="6935724"/>
            <a:ext cx="76200" cy="76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Овал 55"/>
          <p:cNvSpPr/>
          <p:nvPr/>
        </p:nvSpPr>
        <p:spPr>
          <a:xfrm>
            <a:off x="14125279" y="7176255"/>
            <a:ext cx="76200" cy="76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Овал 56"/>
          <p:cNvSpPr/>
          <p:nvPr/>
        </p:nvSpPr>
        <p:spPr>
          <a:xfrm>
            <a:off x="13485671" y="7316724"/>
            <a:ext cx="76200" cy="76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Овал 57"/>
          <p:cNvSpPr/>
          <p:nvPr/>
        </p:nvSpPr>
        <p:spPr>
          <a:xfrm>
            <a:off x="13132192" y="7354824"/>
            <a:ext cx="76200" cy="76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Овал 58"/>
          <p:cNvSpPr/>
          <p:nvPr/>
        </p:nvSpPr>
        <p:spPr>
          <a:xfrm>
            <a:off x="12372679" y="7388161"/>
            <a:ext cx="76200" cy="76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Овал 59"/>
          <p:cNvSpPr/>
          <p:nvPr/>
        </p:nvSpPr>
        <p:spPr>
          <a:xfrm>
            <a:off x="11231035" y="7219117"/>
            <a:ext cx="76200" cy="76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Овал 60"/>
          <p:cNvSpPr/>
          <p:nvPr/>
        </p:nvSpPr>
        <p:spPr>
          <a:xfrm>
            <a:off x="10620079" y="7011924"/>
            <a:ext cx="76200" cy="76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Овал 61"/>
          <p:cNvSpPr/>
          <p:nvPr/>
        </p:nvSpPr>
        <p:spPr>
          <a:xfrm>
            <a:off x="10162879" y="6769036"/>
            <a:ext cx="76200" cy="76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Овал 62"/>
          <p:cNvSpPr/>
          <p:nvPr/>
        </p:nvSpPr>
        <p:spPr>
          <a:xfrm>
            <a:off x="9730821" y="6575036"/>
            <a:ext cx="76200" cy="76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TextBox 11"/>
          <p:cNvSpPr txBox="1"/>
          <p:nvPr/>
        </p:nvSpPr>
        <p:spPr>
          <a:xfrm>
            <a:off x="9243315" y="4473638"/>
            <a:ext cx="1050324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ru-RU" sz="2000" b="1" dirty="0" err="1">
                <a:solidFill>
                  <a:srgbClr val="274253"/>
                </a:solidFill>
                <a:latin typeface="Montserrat Black" pitchFamily="2" charset="-52"/>
                <a:ea typeface="Aileron Bold"/>
                <a:cs typeface="Aileron Bold"/>
                <a:sym typeface="Aileron Bold"/>
              </a:rPr>
              <a:t>Тамчы</a:t>
            </a:r>
            <a:endParaRPr lang="en-US" sz="2000" b="1" dirty="0">
              <a:solidFill>
                <a:srgbClr val="274253"/>
              </a:solidFill>
              <a:latin typeface="Montserrat Black" pitchFamily="2" charset="-52"/>
              <a:ea typeface="Aileron Bold"/>
              <a:cs typeface="Aileron Bold"/>
              <a:sym typeface="Aileron Bold"/>
            </a:endParaRPr>
          </a:p>
        </p:txBody>
      </p:sp>
      <p:cxnSp>
        <p:nvCxnSpPr>
          <p:cNvPr id="67" name="Прямая соединительная линия 66"/>
          <p:cNvCxnSpPr/>
          <p:nvPr/>
        </p:nvCxnSpPr>
        <p:spPr>
          <a:xfrm>
            <a:off x="9373249" y="4824781"/>
            <a:ext cx="78963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>
            <a:endCxn id="29" idx="1"/>
          </p:cNvCxnSpPr>
          <p:nvPr/>
        </p:nvCxnSpPr>
        <p:spPr>
          <a:xfrm>
            <a:off x="10162961" y="4827294"/>
            <a:ext cx="214611" cy="15818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11"/>
          <p:cNvSpPr txBox="1"/>
          <p:nvPr/>
        </p:nvSpPr>
        <p:spPr>
          <a:xfrm>
            <a:off x="10818426" y="4394681"/>
            <a:ext cx="920389" cy="3171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ru-RU" sz="600" b="1" dirty="0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Сары-Ой</a:t>
            </a:r>
            <a:endParaRPr lang="en-US" sz="600" b="1" dirty="0">
              <a:solidFill>
                <a:srgbClr val="274253"/>
              </a:solidFill>
              <a:latin typeface="Montserrat SemiBold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72" name="TextBox 11"/>
          <p:cNvSpPr txBox="1"/>
          <p:nvPr/>
        </p:nvSpPr>
        <p:spPr>
          <a:xfrm>
            <a:off x="12104596" y="4014570"/>
            <a:ext cx="920389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ru-RU" sz="600" b="1" dirty="0" err="1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Бостери</a:t>
            </a:r>
            <a:endParaRPr lang="en-US" sz="600" b="1" dirty="0">
              <a:solidFill>
                <a:srgbClr val="274253"/>
              </a:solidFill>
              <a:latin typeface="Montserrat SemiBold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73" name="TextBox 11"/>
          <p:cNvSpPr txBox="1"/>
          <p:nvPr/>
        </p:nvSpPr>
        <p:spPr>
          <a:xfrm>
            <a:off x="9609794" y="4799991"/>
            <a:ext cx="920389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ru-RU" sz="600" b="1" dirty="0" err="1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Чоктал</a:t>
            </a:r>
            <a:endParaRPr lang="en-US" sz="600" b="1" dirty="0">
              <a:solidFill>
                <a:srgbClr val="274253"/>
              </a:solidFill>
              <a:latin typeface="Montserrat SemiBold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74" name="Овал 73"/>
          <p:cNvSpPr/>
          <p:nvPr/>
        </p:nvSpPr>
        <p:spPr>
          <a:xfrm>
            <a:off x="9915662" y="5174037"/>
            <a:ext cx="76200" cy="76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TextBox 11"/>
          <p:cNvSpPr txBox="1"/>
          <p:nvPr/>
        </p:nvSpPr>
        <p:spPr>
          <a:xfrm>
            <a:off x="12464788" y="3949584"/>
            <a:ext cx="920389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ru-RU" sz="600" b="1" dirty="0" err="1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Булан-Соготту</a:t>
            </a:r>
            <a:endParaRPr lang="en-US" sz="600" b="1" dirty="0">
              <a:solidFill>
                <a:srgbClr val="274253"/>
              </a:solidFill>
              <a:latin typeface="Montserrat SemiBold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76" name="TextBox 11"/>
          <p:cNvSpPr txBox="1"/>
          <p:nvPr/>
        </p:nvSpPr>
        <p:spPr>
          <a:xfrm>
            <a:off x="13167427" y="3878970"/>
            <a:ext cx="920389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ru-RU" sz="600" b="1" dirty="0" err="1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Корумду</a:t>
            </a:r>
            <a:endParaRPr lang="en-US" sz="600" b="1" dirty="0">
              <a:solidFill>
                <a:srgbClr val="274253"/>
              </a:solidFill>
              <a:latin typeface="Montserrat SemiBold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77" name="TextBox 11"/>
          <p:cNvSpPr txBox="1"/>
          <p:nvPr/>
        </p:nvSpPr>
        <p:spPr>
          <a:xfrm>
            <a:off x="13676017" y="3833078"/>
            <a:ext cx="920389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ru-RU" sz="600" b="1" dirty="0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Ананьево</a:t>
            </a:r>
            <a:endParaRPr lang="en-US" sz="600" b="1" dirty="0">
              <a:solidFill>
                <a:srgbClr val="274253"/>
              </a:solidFill>
              <a:latin typeface="Montserrat SemiBold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78" name="Овал 77"/>
          <p:cNvSpPr/>
          <p:nvPr/>
        </p:nvSpPr>
        <p:spPr>
          <a:xfrm>
            <a:off x="12001304" y="4424193"/>
            <a:ext cx="208094" cy="208094"/>
          </a:xfrm>
          <a:prstGeom prst="ellipse">
            <a:avLst/>
          </a:prstGeom>
          <a:solidFill>
            <a:srgbClr val="27425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TextBox 11"/>
          <p:cNvSpPr txBox="1"/>
          <p:nvPr/>
        </p:nvSpPr>
        <p:spPr>
          <a:xfrm>
            <a:off x="10844434" y="3949584"/>
            <a:ext cx="1339957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ru-RU" sz="1200" b="1" dirty="0" err="1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Чолпон-Ата</a:t>
            </a:r>
            <a:endParaRPr lang="en-US" sz="1200" b="1" dirty="0">
              <a:solidFill>
                <a:srgbClr val="274253"/>
              </a:solidFill>
              <a:latin typeface="Montserrat SemiBold" pitchFamily="2" charset="-52"/>
              <a:ea typeface="Aileron Bold"/>
              <a:cs typeface="Aileron Bold"/>
              <a:sym typeface="Aileron Bold"/>
            </a:endParaRPr>
          </a:p>
        </p:txBody>
      </p:sp>
      <p:cxnSp>
        <p:nvCxnSpPr>
          <p:cNvPr id="80" name="Прямая соединительная линия 79"/>
          <p:cNvCxnSpPr/>
          <p:nvPr/>
        </p:nvCxnSpPr>
        <p:spPr>
          <a:xfrm>
            <a:off x="10807485" y="4296890"/>
            <a:ext cx="1009683" cy="0"/>
          </a:xfrm>
          <a:prstGeom prst="line">
            <a:avLst/>
          </a:prstGeom>
          <a:ln>
            <a:solidFill>
              <a:srgbClr val="2742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>
            <a:endCxn id="78" idx="1"/>
          </p:cNvCxnSpPr>
          <p:nvPr/>
        </p:nvCxnSpPr>
        <p:spPr>
          <a:xfrm>
            <a:off x="11817168" y="4296485"/>
            <a:ext cx="214611" cy="158183"/>
          </a:xfrm>
          <a:prstGeom prst="line">
            <a:avLst/>
          </a:prstGeom>
          <a:ln>
            <a:solidFill>
              <a:srgbClr val="2742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Овал 82"/>
          <p:cNvSpPr/>
          <p:nvPr/>
        </p:nvSpPr>
        <p:spPr>
          <a:xfrm>
            <a:off x="8573336" y="5471287"/>
            <a:ext cx="208094" cy="208094"/>
          </a:xfrm>
          <a:prstGeom prst="ellipse">
            <a:avLst/>
          </a:prstGeom>
          <a:solidFill>
            <a:srgbClr val="27425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TextBox 11"/>
          <p:cNvSpPr txBox="1"/>
          <p:nvPr/>
        </p:nvSpPr>
        <p:spPr>
          <a:xfrm>
            <a:off x="7903357" y="5623611"/>
            <a:ext cx="1339957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ru-RU" sz="1200" b="1" dirty="0" err="1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Балыкчы</a:t>
            </a:r>
            <a:endParaRPr lang="en-US" sz="1200" b="1" dirty="0">
              <a:solidFill>
                <a:srgbClr val="274253"/>
              </a:solidFill>
              <a:latin typeface="Montserrat SemiBold" pitchFamily="2" charset="-52"/>
              <a:ea typeface="Aileron Bold"/>
              <a:cs typeface="Aileron Bold"/>
              <a:sym typeface="Aileron Bold"/>
            </a:endParaRPr>
          </a:p>
        </p:txBody>
      </p:sp>
      <p:cxnSp>
        <p:nvCxnSpPr>
          <p:cNvPr id="85" name="Прямая соединительная линия 84"/>
          <p:cNvCxnSpPr/>
          <p:nvPr/>
        </p:nvCxnSpPr>
        <p:spPr>
          <a:xfrm>
            <a:off x="7866408" y="5970917"/>
            <a:ext cx="807391" cy="0"/>
          </a:xfrm>
          <a:prstGeom prst="line">
            <a:avLst/>
          </a:prstGeom>
          <a:ln>
            <a:solidFill>
              <a:srgbClr val="2742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Овал 86"/>
          <p:cNvSpPr/>
          <p:nvPr/>
        </p:nvSpPr>
        <p:spPr>
          <a:xfrm>
            <a:off x="16802532" y="4988603"/>
            <a:ext cx="208094" cy="208094"/>
          </a:xfrm>
          <a:prstGeom prst="ellipse">
            <a:avLst/>
          </a:prstGeom>
          <a:solidFill>
            <a:srgbClr val="27425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TextBox 11"/>
          <p:cNvSpPr txBox="1"/>
          <p:nvPr/>
        </p:nvSpPr>
        <p:spPr>
          <a:xfrm>
            <a:off x="15901707" y="5096509"/>
            <a:ext cx="1339957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ru-RU" sz="1200" b="1" dirty="0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Каракол</a:t>
            </a:r>
            <a:endParaRPr lang="en-US" sz="1200" b="1" dirty="0">
              <a:solidFill>
                <a:srgbClr val="274253"/>
              </a:solidFill>
              <a:latin typeface="Montserrat SemiBold" pitchFamily="2" charset="-52"/>
              <a:ea typeface="Aileron Bold"/>
              <a:cs typeface="Aileron Bold"/>
              <a:sym typeface="Aileron Bold"/>
            </a:endParaRPr>
          </a:p>
        </p:txBody>
      </p:sp>
      <p:cxnSp>
        <p:nvCxnSpPr>
          <p:cNvPr id="89" name="Прямая соединительная линия 88"/>
          <p:cNvCxnSpPr/>
          <p:nvPr/>
        </p:nvCxnSpPr>
        <p:spPr>
          <a:xfrm>
            <a:off x="15901707" y="5442837"/>
            <a:ext cx="703807" cy="0"/>
          </a:xfrm>
          <a:prstGeom prst="line">
            <a:avLst/>
          </a:prstGeom>
          <a:ln>
            <a:solidFill>
              <a:srgbClr val="2742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11"/>
          <p:cNvSpPr txBox="1"/>
          <p:nvPr/>
        </p:nvSpPr>
        <p:spPr>
          <a:xfrm>
            <a:off x="15540004" y="3604479"/>
            <a:ext cx="920389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ru-RU" sz="600" b="1" dirty="0" err="1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Кутурга</a:t>
            </a:r>
            <a:endParaRPr lang="en-US" sz="600" b="1" dirty="0">
              <a:solidFill>
                <a:srgbClr val="274253"/>
              </a:solidFill>
              <a:latin typeface="Montserrat SemiBold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93" name="TextBox 11"/>
          <p:cNvSpPr txBox="1"/>
          <p:nvPr/>
        </p:nvSpPr>
        <p:spPr>
          <a:xfrm>
            <a:off x="16181248" y="3548028"/>
            <a:ext cx="920389" cy="3171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ru-RU" sz="600" b="1" dirty="0" err="1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Курмонту</a:t>
            </a:r>
            <a:endParaRPr lang="en-US" sz="600" b="1" dirty="0">
              <a:solidFill>
                <a:srgbClr val="274253"/>
              </a:solidFill>
              <a:latin typeface="Montserrat SemiBold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94" name="TextBox 11"/>
          <p:cNvSpPr txBox="1"/>
          <p:nvPr/>
        </p:nvSpPr>
        <p:spPr>
          <a:xfrm>
            <a:off x="16944679" y="3651104"/>
            <a:ext cx="920389" cy="3171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ru-RU" sz="600" b="1" dirty="0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Туп</a:t>
            </a:r>
            <a:endParaRPr lang="en-US" sz="600" b="1" dirty="0">
              <a:solidFill>
                <a:srgbClr val="274253"/>
              </a:solidFill>
              <a:latin typeface="Montserrat SemiBold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95" name="TextBox 11"/>
          <p:cNvSpPr txBox="1"/>
          <p:nvPr/>
        </p:nvSpPr>
        <p:spPr>
          <a:xfrm>
            <a:off x="16685011" y="6114976"/>
            <a:ext cx="920389" cy="3171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ru-RU" sz="600" b="1" dirty="0" err="1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Джети-Огүз</a:t>
            </a:r>
            <a:endParaRPr lang="en-US" sz="600" b="1" dirty="0">
              <a:solidFill>
                <a:srgbClr val="274253"/>
              </a:solidFill>
              <a:latin typeface="Montserrat SemiBold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96" name="TextBox 11"/>
          <p:cNvSpPr txBox="1"/>
          <p:nvPr/>
        </p:nvSpPr>
        <p:spPr>
          <a:xfrm>
            <a:off x="15809913" y="5923125"/>
            <a:ext cx="920389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ru-RU" sz="600" b="1" dirty="0" err="1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Тилекмат</a:t>
            </a:r>
            <a:endParaRPr lang="en-US" sz="600" b="1" dirty="0">
              <a:solidFill>
                <a:srgbClr val="274253"/>
              </a:solidFill>
              <a:latin typeface="Montserrat SemiBold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97" name="TextBox 11"/>
          <p:cNvSpPr txBox="1"/>
          <p:nvPr/>
        </p:nvSpPr>
        <p:spPr>
          <a:xfrm>
            <a:off x="15628266" y="6167945"/>
            <a:ext cx="920389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ru-RU" sz="600" b="1" dirty="0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Кызыл-</a:t>
            </a:r>
            <a:r>
              <a:rPr lang="ru-RU" sz="600" b="1" dirty="0" err="1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Суу</a:t>
            </a:r>
            <a:endParaRPr lang="en-US" sz="600" b="1" dirty="0">
              <a:solidFill>
                <a:srgbClr val="274253"/>
              </a:solidFill>
              <a:latin typeface="Montserrat SemiBold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98" name="TextBox 11"/>
          <p:cNvSpPr txBox="1"/>
          <p:nvPr/>
        </p:nvSpPr>
        <p:spPr>
          <a:xfrm>
            <a:off x="15286863" y="6391091"/>
            <a:ext cx="920389" cy="3171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ru-RU" sz="600" b="1" dirty="0" err="1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Саруу</a:t>
            </a:r>
            <a:endParaRPr lang="en-US" sz="600" b="1" dirty="0">
              <a:solidFill>
                <a:srgbClr val="274253"/>
              </a:solidFill>
              <a:latin typeface="Montserrat SemiBold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99" name="TextBox 11"/>
          <p:cNvSpPr txBox="1"/>
          <p:nvPr/>
        </p:nvSpPr>
        <p:spPr>
          <a:xfrm>
            <a:off x="14943451" y="6602412"/>
            <a:ext cx="920389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ru-RU" sz="600" b="1" dirty="0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Дархан</a:t>
            </a:r>
            <a:endParaRPr lang="en-US" sz="600" b="1" dirty="0">
              <a:solidFill>
                <a:srgbClr val="274253"/>
              </a:solidFill>
              <a:latin typeface="Montserrat SemiBold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100" name="TextBox 11"/>
          <p:cNvSpPr txBox="1"/>
          <p:nvPr/>
        </p:nvSpPr>
        <p:spPr>
          <a:xfrm>
            <a:off x="14653512" y="6794757"/>
            <a:ext cx="920389" cy="3171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ru-RU" sz="600" b="1" dirty="0" err="1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Жениш</a:t>
            </a:r>
            <a:endParaRPr lang="en-US" sz="600" b="1" dirty="0">
              <a:solidFill>
                <a:srgbClr val="274253"/>
              </a:solidFill>
              <a:latin typeface="Montserrat SemiBold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101" name="TextBox 11"/>
          <p:cNvSpPr txBox="1"/>
          <p:nvPr/>
        </p:nvSpPr>
        <p:spPr>
          <a:xfrm>
            <a:off x="14225591" y="7065961"/>
            <a:ext cx="920389" cy="3171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ru-RU" sz="600" b="1" dirty="0" err="1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Барскоон</a:t>
            </a:r>
            <a:endParaRPr lang="en-US" sz="600" b="1" dirty="0">
              <a:solidFill>
                <a:srgbClr val="274253"/>
              </a:solidFill>
              <a:latin typeface="Montserrat SemiBold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102" name="TextBox 11"/>
          <p:cNvSpPr txBox="1"/>
          <p:nvPr/>
        </p:nvSpPr>
        <p:spPr>
          <a:xfrm>
            <a:off x="13508589" y="7244317"/>
            <a:ext cx="920389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ru-RU" sz="600" b="1" dirty="0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Тамга</a:t>
            </a:r>
            <a:endParaRPr lang="en-US" sz="600" b="1" dirty="0">
              <a:solidFill>
                <a:srgbClr val="274253"/>
              </a:solidFill>
              <a:latin typeface="Montserrat SemiBold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103" name="TextBox 11"/>
          <p:cNvSpPr txBox="1"/>
          <p:nvPr/>
        </p:nvSpPr>
        <p:spPr>
          <a:xfrm>
            <a:off x="13044565" y="7273922"/>
            <a:ext cx="920389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ru-RU" sz="600" b="1" dirty="0" err="1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Тосор</a:t>
            </a:r>
            <a:endParaRPr lang="en-US" sz="600" b="1" dirty="0">
              <a:solidFill>
                <a:srgbClr val="274253"/>
              </a:solidFill>
              <a:latin typeface="Montserrat SemiBold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104" name="TextBox 11"/>
          <p:cNvSpPr txBox="1"/>
          <p:nvPr/>
        </p:nvSpPr>
        <p:spPr>
          <a:xfrm>
            <a:off x="12240444" y="7313889"/>
            <a:ext cx="920389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ru-RU" sz="600" b="1" dirty="0" err="1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Кажы-Сай</a:t>
            </a:r>
            <a:endParaRPr lang="en-US" sz="600" b="1" dirty="0">
              <a:solidFill>
                <a:srgbClr val="274253"/>
              </a:solidFill>
              <a:latin typeface="Montserrat SemiBold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105" name="Овал 104"/>
          <p:cNvSpPr/>
          <p:nvPr/>
        </p:nvSpPr>
        <p:spPr>
          <a:xfrm>
            <a:off x="11168819" y="7174135"/>
            <a:ext cx="208094" cy="208094"/>
          </a:xfrm>
          <a:prstGeom prst="ellipse">
            <a:avLst/>
          </a:prstGeom>
          <a:solidFill>
            <a:srgbClr val="27425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TextBox 11"/>
          <p:cNvSpPr txBox="1"/>
          <p:nvPr/>
        </p:nvSpPr>
        <p:spPr>
          <a:xfrm>
            <a:off x="9845955" y="7342502"/>
            <a:ext cx="1339957" cy="3361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ky-KG" sz="1200" b="1" dirty="0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Бокомбаев</a:t>
            </a:r>
            <a:endParaRPr lang="en-US" sz="1200" b="1" dirty="0">
              <a:solidFill>
                <a:srgbClr val="274253"/>
              </a:solidFill>
              <a:latin typeface="Montserrat SemiBold" pitchFamily="2" charset="-52"/>
              <a:ea typeface="Aileron Bold"/>
              <a:cs typeface="Aileron Bold"/>
              <a:sym typeface="Aileron Bold"/>
            </a:endParaRPr>
          </a:p>
        </p:txBody>
      </p:sp>
      <p:cxnSp>
        <p:nvCxnSpPr>
          <p:cNvPr id="107" name="Прямая соединительная линия 106"/>
          <p:cNvCxnSpPr/>
          <p:nvPr/>
        </p:nvCxnSpPr>
        <p:spPr>
          <a:xfrm>
            <a:off x="9845955" y="7711434"/>
            <a:ext cx="1032142" cy="0"/>
          </a:xfrm>
          <a:prstGeom prst="line">
            <a:avLst/>
          </a:prstGeom>
          <a:ln>
            <a:solidFill>
              <a:srgbClr val="2742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1"/>
          <p:cNvSpPr txBox="1"/>
          <p:nvPr/>
        </p:nvSpPr>
        <p:spPr>
          <a:xfrm>
            <a:off x="10384061" y="6940507"/>
            <a:ext cx="920389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ru-RU" sz="600" b="1" dirty="0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Ак-</a:t>
            </a:r>
            <a:r>
              <a:rPr lang="ru-RU" sz="600" b="1" dirty="0" err="1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Сай</a:t>
            </a:r>
            <a:endParaRPr lang="en-US" sz="600" b="1" dirty="0">
              <a:solidFill>
                <a:srgbClr val="274253"/>
              </a:solidFill>
              <a:latin typeface="Montserrat SemiBold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109" name="TextBox 11"/>
          <p:cNvSpPr txBox="1"/>
          <p:nvPr/>
        </p:nvSpPr>
        <p:spPr>
          <a:xfrm>
            <a:off x="9919608" y="6718771"/>
            <a:ext cx="920389" cy="3171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ru-RU" sz="600" b="1" dirty="0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Кара-</a:t>
            </a:r>
            <a:r>
              <a:rPr lang="ru-RU" sz="600" b="1" dirty="0" err="1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Талаа</a:t>
            </a:r>
            <a:endParaRPr lang="en-US" sz="600" b="1" dirty="0">
              <a:solidFill>
                <a:srgbClr val="274253"/>
              </a:solidFill>
              <a:latin typeface="Montserrat SemiBold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110" name="TextBox 11"/>
          <p:cNvSpPr txBox="1"/>
          <p:nvPr/>
        </p:nvSpPr>
        <p:spPr>
          <a:xfrm>
            <a:off x="9531667" y="6519369"/>
            <a:ext cx="920389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ru-RU" sz="600" b="1" dirty="0" err="1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Оттук</a:t>
            </a:r>
            <a:endParaRPr lang="en-US" sz="600" b="1" dirty="0">
              <a:solidFill>
                <a:srgbClr val="274253"/>
              </a:solidFill>
              <a:latin typeface="Montserrat SemiBold" pitchFamily="2" charset="-52"/>
              <a:ea typeface="Aileron Bold"/>
              <a:cs typeface="Aileron Bold"/>
              <a:sym typeface="Aileron Bold"/>
            </a:endParaRPr>
          </a:p>
        </p:txBody>
      </p:sp>
      <p:cxnSp>
        <p:nvCxnSpPr>
          <p:cNvPr id="114" name="Прямая соединительная линия 113"/>
          <p:cNvCxnSpPr/>
          <p:nvPr/>
        </p:nvCxnSpPr>
        <p:spPr>
          <a:xfrm flipV="1">
            <a:off x="10875791" y="7382229"/>
            <a:ext cx="310121" cy="329205"/>
          </a:xfrm>
          <a:prstGeom prst="line">
            <a:avLst/>
          </a:prstGeom>
          <a:ln>
            <a:solidFill>
              <a:srgbClr val="2742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Прямая соединительная линия 117"/>
          <p:cNvCxnSpPr/>
          <p:nvPr/>
        </p:nvCxnSpPr>
        <p:spPr>
          <a:xfrm flipV="1">
            <a:off x="16605514" y="5174037"/>
            <a:ext cx="197018" cy="268800"/>
          </a:xfrm>
          <a:prstGeom prst="line">
            <a:avLst/>
          </a:prstGeom>
          <a:ln>
            <a:solidFill>
              <a:srgbClr val="2742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3276600" y="4438966"/>
            <a:ext cx="10886204" cy="623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80"/>
              </a:lnSpc>
            </a:pPr>
            <a:r>
              <a:rPr lang="ru-RU" sz="5400" dirty="0">
                <a:solidFill>
                  <a:srgbClr val="274253"/>
                </a:solidFill>
                <a:latin typeface="Montserrat Black" pitchFamily="2" charset="-52"/>
                <a:ea typeface="Aileron Bold"/>
                <a:cs typeface="Aileron Bold"/>
                <a:sym typeface="Aileron Bold"/>
              </a:rPr>
              <a:t>Спасибо за внимание!!</a:t>
            </a:r>
            <a:endParaRPr lang="en-US" sz="5400" dirty="0">
              <a:solidFill>
                <a:srgbClr val="274253"/>
              </a:solidFill>
              <a:latin typeface="Montserrat Black" pitchFamily="2" charset="-52"/>
              <a:ea typeface="Aileron Bold"/>
              <a:cs typeface="Aileron Bold"/>
              <a:sym typeface="Aileron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7571173" y="9510822"/>
            <a:ext cx="3202804" cy="4158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2499" b="1" dirty="0">
                <a:solidFill>
                  <a:srgbClr val="274253"/>
                </a:solidFill>
                <a:latin typeface="Montserrat SemiBold" pitchFamily="2" charset="-52"/>
                <a:ea typeface="Aileron Bold"/>
                <a:cs typeface="Aileron Bold"/>
                <a:sym typeface="Aileron Bold"/>
              </a:rPr>
              <a:t>БИШКЕК 2025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333750" y="3467100"/>
            <a:ext cx="11677650" cy="3505200"/>
          </a:xfrm>
          <a:prstGeom prst="roundRect">
            <a:avLst>
              <a:gd name="adj" fmla="val 11588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829630" y="-1733009"/>
            <a:ext cx="9038770" cy="3945045"/>
          </a:xfrm>
          <a:prstGeom prst="roundRect">
            <a:avLst>
              <a:gd name="adj" fmla="val 13008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38110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2109</TotalTime>
  <Words>461</Words>
  <Application>Microsoft Office PowerPoint</Application>
  <PresentationFormat>Произвольный</PresentationFormat>
  <Paragraphs>125</Paragraphs>
  <Slides>13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Montserrat SemiBold</vt:lpstr>
      <vt:lpstr>Meiryo</vt:lpstr>
      <vt:lpstr>Montserrat Black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Тамчы 10.pptx</dc:title>
  <dc:creator>Belekov Nursultan</dc:creator>
  <cp:lastModifiedBy>NIA</cp:lastModifiedBy>
  <cp:revision>107</cp:revision>
  <cp:lastPrinted>2025-06-18T04:54:33Z</cp:lastPrinted>
  <dcterms:created xsi:type="dcterms:W3CDTF">2006-08-16T00:00:00Z</dcterms:created>
  <dcterms:modified xsi:type="dcterms:W3CDTF">2025-08-27T03:09:29Z</dcterms:modified>
  <dc:identifier>DAGqNbkQ3aU</dc:identifier>
</cp:coreProperties>
</file>